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8" r:id="rId1"/>
  </p:sldMasterIdLst>
  <p:notesMasterIdLst>
    <p:notesMasterId r:id="rId30"/>
  </p:notesMasterIdLst>
  <p:sldIdLst>
    <p:sldId id="371" r:id="rId2"/>
    <p:sldId id="405" r:id="rId3"/>
    <p:sldId id="415" r:id="rId4"/>
    <p:sldId id="381" r:id="rId5"/>
    <p:sldId id="413" r:id="rId6"/>
    <p:sldId id="382" r:id="rId7"/>
    <p:sldId id="411" r:id="rId8"/>
    <p:sldId id="418" r:id="rId9"/>
    <p:sldId id="435" r:id="rId10"/>
    <p:sldId id="436" r:id="rId11"/>
    <p:sldId id="428" r:id="rId12"/>
    <p:sldId id="432" r:id="rId13"/>
    <p:sldId id="430" r:id="rId14"/>
    <p:sldId id="434" r:id="rId15"/>
    <p:sldId id="433" r:id="rId16"/>
    <p:sldId id="422" r:id="rId17"/>
    <p:sldId id="385" r:id="rId18"/>
    <p:sldId id="425" r:id="rId19"/>
    <p:sldId id="424" r:id="rId20"/>
    <p:sldId id="423" r:id="rId21"/>
    <p:sldId id="437" r:id="rId22"/>
    <p:sldId id="438" r:id="rId23"/>
    <p:sldId id="439" r:id="rId24"/>
    <p:sldId id="440" r:id="rId25"/>
    <p:sldId id="441" r:id="rId26"/>
    <p:sldId id="442" r:id="rId27"/>
    <p:sldId id="443" r:id="rId28"/>
    <p:sldId id="404" r:id="rId29"/>
  </p:sldIdLst>
  <p:sldSz cx="9144000" cy="5715000" type="screen16x10"/>
  <p:notesSz cx="6858000" cy="9144000"/>
  <p:embeddedFontLs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Raleway" charset="0"/>
      <p:regular r:id="rId35"/>
      <p:bold r:id="rId36"/>
    </p:embeddedFont>
  </p:embeddedFontLst>
  <p:defaultTextStyle>
    <a:defPPr>
      <a:defRPr lang="es-ES"/>
    </a:defPPr>
    <a:lvl1pPr marL="0" algn="l" defTabSz="10185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295" algn="l" defTabSz="10185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592" algn="l" defTabSz="10185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7887" algn="l" defTabSz="10185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184" algn="l" defTabSz="10185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6479" algn="l" defTabSz="10185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5776" algn="l" defTabSz="10185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072" algn="l" defTabSz="10185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4369" algn="l" defTabSz="10185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480" userDrawn="1">
          <p15:clr>
            <a:srgbClr val="A4A3A4"/>
          </p15:clr>
        </p15:guide>
        <p15:guide id="2" pos="327" userDrawn="1">
          <p15:clr>
            <a:srgbClr val="A4A3A4"/>
          </p15:clr>
        </p15:guide>
        <p15:guide id="3" orient="horz" pos="1076" userDrawn="1">
          <p15:clr>
            <a:srgbClr val="A4A3A4"/>
          </p15:clr>
        </p15:guide>
        <p15:guide id="4" orient="horz" pos="3310">
          <p15:clr>
            <a:srgbClr val="A4A3A4"/>
          </p15:clr>
        </p15:guide>
        <p15:guide id="5" orient="horz" pos="1023">
          <p15:clr>
            <a:srgbClr val="A4A3A4"/>
          </p15:clr>
        </p15:guide>
        <p15:guide id="6" pos="34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s Grosso" initials="AG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C2D"/>
    <a:srgbClr val="2D2D2D"/>
    <a:srgbClr val="FFB56B"/>
    <a:srgbClr val="FC793E"/>
    <a:srgbClr val="FDB899"/>
    <a:srgbClr val="FAA950"/>
    <a:srgbClr val="FC6724"/>
    <a:srgbClr val="FC9364"/>
    <a:srgbClr val="FC875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81172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3480"/>
        <p:guide orient="horz" pos="1076"/>
        <p:guide orient="horz" pos="3310"/>
        <p:guide orient="horz" pos="1023"/>
        <p:guide pos="327"/>
        <p:guide pos="3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2066F-92C5-438B-A48F-01A928622C2A}" type="datetimeFigureOut">
              <a:rPr lang="es-AR" smtClean="0"/>
              <a:t>21/10/2015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2016F-03C1-44A6-B9E3-22D2F2DA74B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5998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5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295" algn="l" defTabSz="10185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592" algn="l" defTabSz="10185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7887" algn="l" defTabSz="10185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184" algn="l" defTabSz="10185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6479" algn="l" defTabSz="10185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5776" algn="l" defTabSz="10185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072" algn="l" defTabSz="10185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4369" algn="l" defTabSz="10185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6482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http://alistair.cockburn.us/Blitz+Planning</a:t>
            </a:r>
          </a:p>
          <a:p>
            <a:r>
              <a:rPr lang="es-ES" dirty="0" smtClean="0"/>
              <a:t>http://www.luxoft.com/blog/sprokhorenko/blitz-planning/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t>19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31645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t>20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31645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t>21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31645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t>22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31645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t>23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316455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t>24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31645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t>25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316455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t>26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316455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t>27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31645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31645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70000"/>
              </a:lnSpc>
              <a:buClr>
                <a:srgbClr val="FF8C2D"/>
              </a:buClr>
              <a:buFont typeface="Wingdings" pitchFamily="2" charset="2"/>
              <a:buChar char="v"/>
            </a:pPr>
            <a:r>
              <a:rPr lang="es-ES" sz="1400" dirty="0" err="1" smtClean="0">
                <a:latin typeface="Raleway" charset="0"/>
              </a:rPr>
              <a:t>Thrown</a:t>
            </a:r>
            <a:r>
              <a:rPr lang="es-ES" sz="1400" dirty="0" smtClean="0">
                <a:latin typeface="Raleway" charset="0"/>
              </a:rPr>
              <a:t> </a:t>
            </a:r>
            <a:r>
              <a:rPr lang="es-ES" sz="1400" dirty="0" err="1" smtClean="0">
                <a:latin typeface="Raleway" charset="0"/>
              </a:rPr>
              <a:t>Estimate</a:t>
            </a:r>
            <a:endParaRPr lang="es-ES" sz="1400" dirty="0" smtClean="0">
              <a:latin typeface="Raleway" charset="0"/>
            </a:endParaRPr>
          </a:p>
          <a:p>
            <a:pPr>
              <a:lnSpc>
                <a:spcPct val="170000"/>
              </a:lnSpc>
              <a:buClr>
                <a:srgbClr val="FF8C2D"/>
              </a:buClr>
              <a:buFont typeface="Wingdings" pitchFamily="2" charset="2"/>
              <a:buChar char="v"/>
            </a:pPr>
            <a:r>
              <a:rPr lang="es-ES" sz="1400" dirty="0" smtClean="0">
                <a:latin typeface="Raleway" charset="0"/>
              </a:rPr>
              <a:t>Ideal Time &amp;  Load factor</a:t>
            </a:r>
          </a:p>
          <a:p>
            <a:pPr>
              <a:lnSpc>
                <a:spcPct val="170000"/>
              </a:lnSpc>
              <a:buClr>
                <a:srgbClr val="FF8C2D"/>
              </a:buClr>
              <a:buFont typeface="Wingdings" pitchFamily="2" charset="2"/>
              <a:buChar char="v"/>
            </a:pPr>
            <a:r>
              <a:rPr lang="es-ES" sz="1400" dirty="0" err="1" smtClean="0">
                <a:latin typeface="Raleway" charset="0"/>
              </a:rPr>
              <a:t>Story</a:t>
            </a:r>
            <a:r>
              <a:rPr lang="es-ES" sz="1400" dirty="0" smtClean="0">
                <a:latin typeface="Raleway" charset="0"/>
              </a:rPr>
              <a:t> Point</a:t>
            </a:r>
          </a:p>
          <a:p>
            <a:pPr>
              <a:lnSpc>
                <a:spcPct val="170000"/>
              </a:lnSpc>
              <a:buClr>
                <a:srgbClr val="FF8C2D"/>
              </a:buClr>
              <a:buFont typeface="Wingdings" pitchFamily="2" charset="2"/>
              <a:buChar char="v"/>
            </a:pPr>
            <a:r>
              <a:rPr lang="es-ES" sz="1400" dirty="0" err="1" smtClean="0">
                <a:latin typeface="Raleway" charset="0"/>
              </a:rPr>
              <a:t>Story</a:t>
            </a:r>
            <a:r>
              <a:rPr lang="es-ES" sz="1400" dirty="0" smtClean="0">
                <a:latin typeface="Raleway" charset="0"/>
              </a:rPr>
              <a:t> </a:t>
            </a:r>
            <a:r>
              <a:rPr lang="es-ES" sz="1400" dirty="0" err="1" smtClean="0">
                <a:latin typeface="Raleway" charset="0"/>
              </a:rPr>
              <a:t>Counting</a:t>
            </a:r>
            <a:endParaRPr lang="es-ES" sz="1400" dirty="0" smtClean="0">
              <a:latin typeface="Raleway" charset="0"/>
            </a:endParaRPr>
          </a:p>
          <a:p>
            <a:pPr>
              <a:lnSpc>
                <a:spcPct val="170000"/>
              </a:lnSpc>
              <a:buClr>
                <a:srgbClr val="FF8C2D"/>
              </a:buClr>
              <a:buFont typeface="Wingdings" pitchFamily="2" charset="2"/>
              <a:buChar char="v"/>
            </a:pPr>
            <a:r>
              <a:rPr lang="es-ES" sz="1400" dirty="0" smtClean="0">
                <a:latin typeface="Raleway" charset="0"/>
              </a:rPr>
              <a:t>PERT</a:t>
            </a:r>
          </a:p>
          <a:p>
            <a:pPr>
              <a:lnSpc>
                <a:spcPct val="170000"/>
              </a:lnSpc>
              <a:buClr>
                <a:srgbClr val="FF8C2D"/>
              </a:buClr>
              <a:buFont typeface="Wingdings" pitchFamily="2" charset="2"/>
              <a:buChar char="v"/>
            </a:pPr>
            <a:r>
              <a:rPr lang="es-ES" sz="1400" dirty="0" err="1" smtClean="0">
                <a:latin typeface="Raleway" charset="0"/>
              </a:rPr>
              <a:t>Wideband</a:t>
            </a:r>
            <a:r>
              <a:rPr lang="es-ES" sz="1400" dirty="0" smtClean="0">
                <a:latin typeface="Raleway" charset="0"/>
              </a:rPr>
              <a:t> Delphi</a:t>
            </a:r>
          </a:p>
          <a:p>
            <a:pPr>
              <a:lnSpc>
                <a:spcPct val="170000"/>
              </a:lnSpc>
              <a:buClr>
                <a:srgbClr val="FF8C2D"/>
              </a:buClr>
              <a:buFont typeface="Wingdings" pitchFamily="2" charset="2"/>
              <a:buChar char="v"/>
            </a:pPr>
            <a:r>
              <a:rPr lang="es-ES" sz="1400" dirty="0" err="1" smtClean="0">
                <a:latin typeface="Raleway" charset="0"/>
              </a:rPr>
              <a:t>Planning</a:t>
            </a:r>
            <a:r>
              <a:rPr lang="es-ES" sz="1400" dirty="0" smtClean="0">
                <a:latin typeface="Raleway" charset="0"/>
              </a:rPr>
              <a:t> </a:t>
            </a:r>
            <a:r>
              <a:rPr lang="es-ES" sz="1400" dirty="0" err="1" smtClean="0">
                <a:latin typeface="Raleway" charset="0"/>
              </a:rPr>
              <a:t>Poker</a:t>
            </a:r>
            <a:endParaRPr lang="es-ES" sz="1400" dirty="0" smtClean="0">
              <a:latin typeface="Raleway" charset="0"/>
            </a:endParaRPr>
          </a:p>
          <a:p>
            <a:pPr>
              <a:lnSpc>
                <a:spcPct val="170000"/>
              </a:lnSpc>
              <a:buClr>
                <a:srgbClr val="FF8C2D"/>
              </a:buClr>
              <a:buFont typeface="Wingdings" pitchFamily="2" charset="2"/>
              <a:buChar char="v"/>
            </a:pPr>
            <a:r>
              <a:rPr lang="es-ES" sz="1400" dirty="0" smtClean="0">
                <a:latin typeface="Raleway" charset="0"/>
              </a:rPr>
              <a:t>Putnam</a:t>
            </a:r>
          </a:p>
          <a:p>
            <a:pPr>
              <a:lnSpc>
                <a:spcPct val="170000"/>
              </a:lnSpc>
              <a:buClr>
                <a:srgbClr val="FF8C2D"/>
              </a:buClr>
              <a:buFont typeface="Wingdings" pitchFamily="2" charset="2"/>
              <a:buChar char="v"/>
            </a:pPr>
            <a:r>
              <a:rPr lang="es-ES" sz="1400" dirty="0" smtClean="0">
                <a:latin typeface="Raleway" charset="0"/>
              </a:rPr>
              <a:t>Puntos Función</a:t>
            </a:r>
          </a:p>
          <a:p>
            <a:pPr>
              <a:lnSpc>
                <a:spcPct val="170000"/>
              </a:lnSpc>
              <a:buClr>
                <a:srgbClr val="FF8C2D"/>
              </a:buClr>
              <a:buFont typeface="Wingdings" pitchFamily="2" charset="2"/>
              <a:buChar char="v"/>
            </a:pPr>
            <a:r>
              <a:rPr lang="es-ES" sz="1400" dirty="0" smtClean="0">
                <a:latin typeface="Raleway" charset="0"/>
              </a:rPr>
              <a:t>T-</a:t>
            </a:r>
            <a:r>
              <a:rPr lang="es-ES" sz="1400" dirty="0" err="1" smtClean="0">
                <a:latin typeface="Raleway" charset="0"/>
              </a:rPr>
              <a:t>Shirt</a:t>
            </a:r>
            <a:r>
              <a:rPr lang="es-ES" sz="1400" dirty="0" smtClean="0">
                <a:latin typeface="Raleway" charset="0"/>
              </a:rPr>
              <a:t> </a:t>
            </a:r>
            <a:r>
              <a:rPr lang="es-ES" sz="1400" dirty="0" err="1" smtClean="0">
                <a:latin typeface="Raleway" charset="0"/>
              </a:rPr>
              <a:t>Size</a:t>
            </a:r>
            <a:endParaRPr lang="es-ES" sz="1400" dirty="0" smtClean="0">
              <a:latin typeface="Raleway" charset="0"/>
            </a:endParaRPr>
          </a:p>
          <a:p>
            <a:pPr>
              <a:lnSpc>
                <a:spcPct val="170000"/>
              </a:lnSpc>
              <a:buClr>
                <a:srgbClr val="FF8C2D"/>
              </a:buClr>
              <a:buFont typeface="Wingdings" pitchFamily="2" charset="2"/>
              <a:buChar char="v"/>
            </a:pPr>
            <a:r>
              <a:rPr lang="es-ES" sz="1400" dirty="0" err="1" smtClean="0">
                <a:latin typeface="Raleway" charset="0"/>
              </a:rPr>
              <a:t>Relative</a:t>
            </a:r>
            <a:r>
              <a:rPr lang="es-ES" sz="1400" dirty="0" smtClean="0">
                <a:latin typeface="Raleway" charset="0"/>
              </a:rPr>
              <a:t> </a:t>
            </a:r>
            <a:r>
              <a:rPr lang="es-ES" sz="1400" dirty="0" err="1" smtClean="0">
                <a:latin typeface="Raleway" charset="0"/>
              </a:rPr>
              <a:t>Mass</a:t>
            </a:r>
            <a:r>
              <a:rPr lang="es-ES" sz="1400" dirty="0" smtClean="0">
                <a:latin typeface="Raleway" charset="0"/>
              </a:rPr>
              <a:t> </a:t>
            </a:r>
            <a:r>
              <a:rPr lang="es-ES" sz="1400" dirty="0" err="1" smtClean="0">
                <a:latin typeface="Raleway" charset="0"/>
              </a:rPr>
              <a:t>Valuation</a:t>
            </a:r>
            <a:endParaRPr lang="es-ES" sz="1400" dirty="0" smtClean="0">
              <a:latin typeface="Raleway" charset="0"/>
            </a:endParaRPr>
          </a:p>
          <a:p>
            <a:pPr>
              <a:lnSpc>
                <a:spcPct val="170000"/>
              </a:lnSpc>
              <a:buClr>
                <a:srgbClr val="FF8C2D"/>
              </a:buClr>
              <a:buFont typeface="Wingdings" pitchFamily="2" charset="2"/>
              <a:buChar char="v"/>
            </a:pPr>
            <a:r>
              <a:rPr lang="es-ES" sz="1400" dirty="0" smtClean="0">
                <a:latin typeface="Raleway" charset="0"/>
              </a:rPr>
              <a:t>COCOMO</a:t>
            </a:r>
          </a:p>
          <a:p>
            <a:pPr>
              <a:lnSpc>
                <a:spcPct val="170000"/>
              </a:lnSpc>
              <a:buClr>
                <a:srgbClr val="FF8C2D"/>
              </a:buClr>
              <a:buFont typeface="Wingdings" pitchFamily="2" charset="2"/>
              <a:buChar char="v"/>
            </a:pPr>
            <a:r>
              <a:rPr lang="es-ES" sz="1400" dirty="0" smtClean="0">
                <a:latin typeface="Raleway" charset="0"/>
              </a:rPr>
              <a:t>SNAP </a:t>
            </a:r>
            <a:r>
              <a:rPr lang="es-ES" sz="1400" dirty="0" err="1" smtClean="0">
                <a:latin typeface="Raleway" charset="0"/>
              </a:rPr>
              <a:t>Points</a:t>
            </a:r>
            <a:endParaRPr lang="es-ES" sz="1400" dirty="0" smtClean="0">
              <a:latin typeface="Raleway" charset="0"/>
            </a:endParaRPr>
          </a:p>
          <a:p>
            <a:pPr>
              <a:lnSpc>
                <a:spcPct val="170000"/>
              </a:lnSpc>
              <a:buClr>
                <a:srgbClr val="FF8C2D"/>
              </a:buClr>
              <a:buFont typeface="Wingdings" pitchFamily="2" charset="2"/>
              <a:buChar char="v"/>
            </a:pPr>
            <a:r>
              <a:rPr lang="es-ES" sz="1400" dirty="0" smtClean="0">
                <a:latin typeface="Raleway" charset="0"/>
              </a:rPr>
              <a:t>Puntos de Casos de Uso</a:t>
            </a:r>
          </a:p>
          <a:p>
            <a:pPr>
              <a:lnSpc>
                <a:spcPct val="170000"/>
              </a:lnSpc>
              <a:buClr>
                <a:srgbClr val="FF8C2D"/>
              </a:buClr>
              <a:buFont typeface="Wingdings" pitchFamily="2" charset="2"/>
              <a:buChar char="v"/>
            </a:pPr>
            <a:r>
              <a:rPr lang="es-ES" sz="1400" dirty="0" err="1" smtClean="0">
                <a:latin typeface="Raleway" charset="0"/>
              </a:rPr>
              <a:t>Simplified</a:t>
            </a:r>
            <a:r>
              <a:rPr lang="es-ES" sz="1400" dirty="0" smtClean="0">
                <a:latin typeface="Raleway" charset="0"/>
              </a:rPr>
              <a:t> </a:t>
            </a:r>
            <a:r>
              <a:rPr lang="es-ES" sz="1400" dirty="0" err="1" smtClean="0">
                <a:latin typeface="Raleway" charset="0"/>
              </a:rPr>
              <a:t>Function</a:t>
            </a:r>
            <a:r>
              <a:rPr lang="es-ES" sz="1400" dirty="0" smtClean="0">
                <a:latin typeface="Raleway" charset="0"/>
              </a:rPr>
              <a:t> </a:t>
            </a:r>
            <a:r>
              <a:rPr lang="es-ES" sz="1400" dirty="0" err="1" smtClean="0">
                <a:latin typeface="Raleway" charset="0"/>
              </a:rPr>
              <a:t>Points</a:t>
            </a:r>
            <a:endParaRPr lang="es-ES" sz="1400" dirty="0" smtClean="0">
              <a:latin typeface="Raleway" charset="0"/>
            </a:endParaRPr>
          </a:p>
          <a:p>
            <a:pPr>
              <a:lnSpc>
                <a:spcPct val="170000"/>
              </a:lnSpc>
              <a:buClr>
                <a:srgbClr val="FF8C2D"/>
              </a:buClr>
              <a:buFont typeface="Wingdings" pitchFamily="2" charset="2"/>
              <a:buChar char="v"/>
            </a:pPr>
            <a:r>
              <a:rPr lang="es-ES" sz="1400" dirty="0" smtClean="0">
                <a:latin typeface="Raleway" charset="0"/>
              </a:rPr>
              <a:t>COSMIC </a:t>
            </a:r>
          </a:p>
          <a:p>
            <a:pPr>
              <a:lnSpc>
                <a:spcPct val="170000"/>
              </a:lnSpc>
              <a:buClr>
                <a:srgbClr val="FF8C2D"/>
              </a:buClr>
              <a:buFont typeface="Wingdings" pitchFamily="2" charset="2"/>
              <a:buChar char="v"/>
            </a:pPr>
            <a:r>
              <a:rPr lang="es-ES" sz="1400" dirty="0" smtClean="0">
                <a:latin typeface="Raleway" charset="0"/>
              </a:rPr>
              <a:t>MK II FPA</a:t>
            </a:r>
          </a:p>
          <a:p>
            <a:pPr>
              <a:lnSpc>
                <a:spcPct val="170000"/>
              </a:lnSpc>
              <a:buClr>
                <a:srgbClr val="FF8C2D"/>
              </a:buClr>
              <a:buFont typeface="Wingdings" pitchFamily="2" charset="2"/>
              <a:buChar char="v"/>
            </a:pPr>
            <a:r>
              <a:rPr lang="es-ES" sz="1400" dirty="0" smtClean="0">
                <a:latin typeface="Raleway" charset="0"/>
              </a:rPr>
              <a:t>Modelo SLIM</a:t>
            </a:r>
          </a:p>
          <a:p>
            <a:pPr>
              <a:lnSpc>
                <a:spcPct val="170000"/>
              </a:lnSpc>
              <a:buClr>
                <a:srgbClr val="FF8C2D"/>
              </a:buClr>
              <a:buFont typeface="Wingdings" pitchFamily="2" charset="2"/>
              <a:buChar char="v"/>
            </a:pPr>
            <a:r>
              <a:rPr lang="es-ES" sz="1400" dirty="0" smtClean="0">
                <a:latin typeface="Raleway" charset="0"/>
              </a:rPr>
              <a:t>Top </a:t>
            </a:r>
            <a:r>
              <a:rPr lang="es-ES" sz="1400" dirty="0" err="1" smtClean="0">
                <a:latin typeface="Raleway" charset="0"/>
              </a:rPr>
              <a:t>down</a:t>
            </a:r>
            <a:endParaRPr lang="es-ES" sz="1400" dirty="0" smtClean="0">
              <a:latin typeface="Raleway" charset="0"/>
            </a:endParaRPr>
          </a:p>
          <a:p>
            <a:pPr>
              <a:lnSpc>
                <a:spcPct val="170000"/>
              </a:lnSpc>
              <a:buClr>
                <a:srgbClr val="FF8C2D"/>
              </a:buClr>
              <a:buFont typeface="Wingdings" pitchFamily="2" charset="2"/>
              <a:buChar char="v"/>
            </a:pPr>
            <a:r>
              <a:rPr lang="es-ES" sz="1400" dirty="0" err="1" smtClean="0">
                <a:latin typeface="Raleway" charset="0"/>
              </a:rPr>
              <a:t>Bottom</a:t>
            </a:r>
            <a:r>
              <a:rPr lang="es-ES" sz="1400" dirty="0" smtClean="0">
                <a:latin typeface="Raleway" charset="0"/>
              </a:rPr>
              <a:t> up</a:t>
            </a:r>
          </a:p>
          <a:p>
            <a:pPr>
              <a:lnSpc>
                <a:spcPct val="170000"/>
              </a:lnSpc>
              <a:buClr>
                <a:srgbClr val="FF8C2D"/>
              </a:buClr>
              <a:buFont typeface="Wingdings" pitchFamily="2" charset="2"/>
              <a:buChar char="v"/>
            </a:pPr>
            <a:r>
              <a:rPr lang="es-ES" sz="1400" dirty="0" smtClean="0">
                <a:latin typeface="Raleway" charset="0"/>
              </a:rPr>
              <a:t>Juicio de expertos</a:t>
            </a:r>
          </a:p>
          <a:p>
            <a:pPr>
              <a:lnSpc>
                <a:spcPct val="170000"/>
              </a:lnSpc>
              <a:buClr>
                <a:srgbClr val="FF8C2D"/>
              </a:buClr>
              <a:buFont typeface="Wingdings" pitchFamily="2" charset="2"/>
              <a:buChar char="v"/>
            </a:pPr>
            <a:r>
              <a:rPr lang="es-ES" sz="1400" dirty="0" smtClean="0">
                <a:latin typeface="Raleway" charset="0"/>
              </a:rPr>
              <a:t>Proxy-</a:t>
            </a:r>
            <a:r>
              <a:rPr lang="es-ES" sz="1400" dirty="0" err="1" smtClean="0">
                <a:latin typeface="Raleway" charset="0"/>
              </a:rPr>
              <a:t>based</a:t>
            </a:r>
            <a:r>
              <a:rPr lang="es-ES" sz="1400" dirty="0" smtClean="0">
                <a:latin typeface="Raleway" charset="0"/>
              </a:rPr>
              <a:t> </a:t>
            </a:r>
            <a:r>
              <a:rPr lang="es-ES" sz="1400" dirty="0" err="1" smtClean="0">
                <a:latin typeface="Raleway" charset="0"/>
              </a:rPr>
              <a:t>estimating</a:t>
            </a:r>
            <a:endParaRPr lang="es-ES" sz="1400" dirty="0" smtClean="0">
              <a:latin typeface="Raleway" charset="0"/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00461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http://alistair.cockburn.us/The+magic+of+pi+for+project+managers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09975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t>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31645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37336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04991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t>16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31645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Clr>
                <a:srgbClr val="FF8C2D"/>
              </a:buClr>
              <a:buFont typeface="Wingdings" pitchFamily="2" charset="2"/>
              <a:buChar char="v"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t>18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67569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1" y="1775357"/>
            <a:ext cx="7772400" cy="122502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3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4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8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97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21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4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70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94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8A38-D7BF-4891-8F9E-895B9C1DA592}" type="datetimeFigureOut">
              <a:rPr lang="es-ES" smtClean="0"/>
              <a:pPr/>
              <a:t>21/10/2015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2A42-166F-46D2-A1BC-DC5B56279D30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Picture 2" descr="D:\Mis Documentos en E\varios\engee\PPT\1.jpg"/>
          <p:cNvPicPr>
            <a:picLocks noChangeAspect="1" noChangeArrowheads="1"/>
          </p:cNvPicPr>
          <p:nvPr userDrawn="1"/>
        </p:nvPicPr>
        <p:blipFill>
          <a:blip r:embed="rId2"/>
          <a:srcRect t="1060"/>
          <a:stretch>
            <a:fillRect/>
          </a:stretch>
        </p:blipFill>
        <p:spPr bwMode="auto">
          <a:xfrm>
            <a:off x="4" y="2"/>
            <a:ext cx="9143999" cy="57150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077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8A38-D7BF-4891-8F9E-895B9C1DA592}" type="datetimeFigureOut">
              <a:rPr lang="es-ES" smtClean="0"/>
              <a:pPr/>
              <a:t>21/10/2015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6394-5704-477B-BC70-B3D57CA8FD0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692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28869"/>
            <a:ext cx="2057400" cy="487627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28869"/>
            <a:ext cx="6019800" cy="487627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8A38-D7BF-4891-8F9E-895B9C1DA592}" type="datetimeFigureOut">
              <a:rPr lang="es-ES" smtClean="0"/>
              <a:pPr/>
              <a:t>21/10/2015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6394-5704-477B-BC70-B3D57CA8FD0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3854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8A38-D7BF-4891-8F9E-895B9C1DA592}" type="datetimeFigureOut">
              <a:rPr lang="es-ES" smtClean="0"/>
              <a:pPr/>
              <a:t>21/10/2015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6394-5704-477B-BC70-B3D57CA8FD09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7" name="6 Conector recto"/>
          <p:cNvCxnSpPr/>
          <p:nvPr userDrawn="1"/>
        </p:nvCxnSpPr>
        <p:spPr>
          <a:xfrm rot="10800000">
            <a:off x="2857488" y="1250148"/>
            <a:ext cx="5857916" cy="1323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252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422264"/>
            <a:ext cx="7772400" cy="1250156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243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487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7305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974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2176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4611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704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9481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8A38-D7BF-4891-8F9E-895B9C1DA592}" type="datetimeFigureOut">
              <a:rPr lang="es-ES" smtClean="0"/>
              <a:pPr/>
              <a:t>21/10/2015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6394-5704-477B-BC70-B3D57CA8FD0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795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333503"/>
            <a:ext cx="4038600" cy="377163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333503"/>
            <a:ext cx="4038600" cy="377163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8A38-D7BF-4891-8F9E-895B9C1DA592}" type="datetimeFigureOut">
              <a:rPr lang="es-ES" smtClean="0"/>
              <a:pPr/>
              <a:t>21/10/2015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6394-5704-477B-BC70-B3D57CA8FD0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2558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279261"/>
            <a:ext cx="4040188" cy="53313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4352" indent="0">
              <a:buNone/>
              <a:defRPr sz="1900" b="1"/>
            </a:lvl2pPr>
            <a:lvl3pPr marL="848705" indent="0">
              <a:buNone/>
              <a:defRPr sz="1700" b="1"/>
            </a:lvl3pPr>
            <a:lvl4pPr marL="1273057" indent="0">
              <a:buNone/>
              <a:defRPr sz="1500" b="1"/>
            </a:lvl4pPr>
            <a:lvl5pPr marL="1697409" indent="0">
              <a:buNone/>
              <a:defRPr sz="1500" b="1"/>
            </a:lvl5pPr>
            <a:lvl6pPr marL="2121761" indent="0">
              <a:buNone/>
              <a:defRPr sz="1500" b="1"/>
            </a:lvl6pPr>
            <a:lvl7pPr marL="2546114" indent="0">
              <a:buNone/>
              <a:defRPr sz="1500" b="1"/>
            </a:lvl7pPr>
            <a:lvl8pPr marL="2970465" indent="0">
              <a:buNone/>
              <a:defRPr sz="1500" b="1"/>
            </a:lvl8pPr>
            <a:lvl9pPr marL="3394818" indent="0">
              <a:buNone/>
              <a:defRPr sz="15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1812399"/>
            <a:ext cx="4040188" cy="329274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9" y="1279261"/>
            <a:ext cx="4041774" cy="53313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4352" indent="0">
              <a:buNone/>
              <a:defRPr sz="1900" b="1"/>
            </a:lvl2pPr>
            <a:lvl3pPr marL="848705" indent="0">
              <a:buNone/>
              <a:defRPr sz="1700" b="1"/>
            </a:lvl3pPr>
            <a:lvl4pPr marL="1273057" indent="0">
              <a:buNone/>
              <a:defRPr sz="1500" b="1"/>
            </a:lvl4pPr>
            <a:lvl5pPr marL="1697409" indent="0">
              <a:buNone/>
              <a:defRPr sz="1500" b="1"/>
            </a:lvl5pPr>
            <a:lvl6pPr marL="2121761" indent="0">
              <a:buNone/>
              <a:defRPr sz="1500" b="1"/>
            </a:lvl6pPr>
            <a:lvl7pPr marL="2546114" indent="0">
              <a:buNone/>
              <a:defRPr sz="1500" b="1"/>
            </a:lvl7pPr>
            <a:lvl8pPr marL="2970465" indent="0">
              <a:buNone/>
              <a:defRPr sz="1500" b="1"/>
            </a:lvl8pPr>
            <a:lvl9pPr marL="3394818" indent="0">
              <a:buNone/>
              <a:defRPr sz="15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9" y="1812399"/>
            <a:ext cx="4041774" cy="329274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8A38-D7BF-4891-8F9E-895B9C1DA592}" type="datetimeFigureOut">
              <a:rPr lang="es-ES" smtClean="0"/>
              <a:pPr/>
              <a:t>21/10/2015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6394-5704-477B-BC70-B3D57CA8FD0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2015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8A38-D7BF-4891-8F9E-895B9C1DA592}" type="datetimeFigureOut">
              <a:rPr lang="es-ES" smtClean="0"/>
              <a:pPr/>
              <a:t>21/10/2015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6394-5704-477B-BC70-B3D57CA8FD0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8418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8A38-D7BF-4891-8F9E-895B9C1DA592}" type="datetimeFigureOut">
              <a:rPr lang="es-ES" smtClean="0"/>
              <a:pPr/>
              <a:t>21/10/2015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6394-5704-477B-BC70-B3D57CA8FD0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3581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27545"/>
            <a:ext cx="5111751" cy="4877594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3" y="1195917"/>
            <a:ext cx="3008313" cy="3909219"/>
          </a:xfrm>
        </p:spPr>
        <p:txBody>
          <a:bodyPr/>
          <a:lstStyle>
            <a:lvl1pPr marL="0" indent="0">
              <a:buNone/>
              <a:defRPr sz="1300"/>
            </a:lvl1pPr>
            <a:lvl2pPr marL="424352" indent="0">
              <a:buNone/>
              <a:defRPr sz="1200"/>
            </a:lvl2pPr>
            <a:lvl3pPr marL="848705" indent="0">
              <a:buNone/>
              <a:defRPr sz="900"/>
            </a:lvl3pPr>
            <a:lvl4pPr marL="1273057" indent="0">
              <a:buNone/>
              <a:defRPr sz="800"/>
            </a:lvl4pPr>
            <a:lvl5pPr marL="1697409" indent="0">
              <a:buNone/>
              <a:defRPr sz="800"/>
            </a:lvl5pPr>
            <a:lvl6pPr marL="2121761" indent="0">
              <a:buNone/>
              <a:defRPr sz="800"/>
            </a:lvl6pPr>
            <a:lvl7pPr marL="2546114" indent="0">
              <a:buNone/>
              <a:defRPr sz="800"/>
            </a:lvl7pPr>
            <a:lvl8pPr marL="2970465" indent="0">
              <a:buNone/>
              <a:defRPr sz="800"/>
            </a:lvl8pPr>
            <a:lvl9pPr marL="3394818" indent="0">
              <a:buNone/>
              <a:defRPr sz="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8A38-D7BF-4891-8F9E-895B9C1DA592}" type="datetimeFigureOut">
              <a:rPr lang="es-ES" smtClean="0"/>
              <a:pPr/>
              <a:t>21/10/2015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6394-5704-477B-BC70-B3D57CA8FD0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8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000499"/>
            <a:ext cx="5486400" cy="472282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900"/>
            </a:lvl1pPr>
            <a:lvl2pPr marL="424352" indent="0">
              <a:buNone/>
              <a:defRPr sz="2700"/>
            </a:lvl2pPr>
            <a:lvl3pPr marL="848705" indent="0">
              <a:buNone/>
              <a:defRPr sz="2200"/>
            </a:lvl3pPr>
            <a:lvl4pPr marL="1273057" indent="0">
              <a:buNone/>
              <a:defRPr sz="1900"/>
            </a:lvl4pPr>
            <a:lvl5pPr marL="1697409" indent="0">
              <a:buNone/>
              <a:defRPr sz="1900"/>
            </a:lvl5pPr>
            <a:lvl6pPr marL="2121761" indent="0">
              <a:buNone/>
              <a:defRPr sz="1900"/>
            </a:lvl6pPr>
            <a:lvl7pPr marL="2546114" indent="0">
              <a:buNone/>
              <a:defRPr sz="1900"/>
            </a:lvl7pPr>
            <a:lvl8pPr marL="2970465" indent="0">
              <a:buNone/>
              <a:defRPr sz="1900"/>
            </a:lvl8pPr>
            <a:lvl9pPr marL="3394818" indent="0">
              <a:buNone/>
              <a:defRPr sz="19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300"/>
            </a:lvl1pPr>
            <a:lvl2pPr marL="424352" indent="0">
              <a:buNone/>
              <a:defRPr sz="1200"/>
            </a:lvl2pPr>
            <a:lvl3pPr marL="848705" indent="0">
              <a:buNone/>
              <a:defRPr sz="900"/>
            </a:lvl3pPr>
            <a:lvl4pPr marL="1273057" indent="0">
              <a:buNone/>
              <a:defRPr sz="800"/>
            </a:lvl4pPr>
            <a:lvl5pPr marL="1697409" indent="0">
              <a:buNone/>
              <a:defRPr sz="800"/>
            </a:lvl5pPr>
            <a:lvl6pPr marL="2121761" indent="0">
              <a:buNone/>
              <a:defRPr sz="800"/>
            </a:lvl6pPr>
            <a:lvl7pPr marL="2546114" indent="0">
              <a:buNone/>
              <a:defRPr sz="800"/>
            </a:lvl7pPr>
            <a:lvl8pPr marL="2970465" indent="0">
              <a:buNone/>
              <a:defRPr sz="800"/>
            </a:lvl8pPr>
            <a:lvl9pPr marL="3394818" indent="0">
              <a:buNone/>
              <a:defRPr sz="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8A38-D7BF-4891-8F9E-895B9C1DA592}" type="datetimeFigureOut">
              <a:rPr lang="es-ES" smtClean="0"/>
              <a:pPr/>
              <a:t>21/10/2015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6394-5704-477B-BC70-B3D57CA8FD0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272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1" y="228865"/>
            <a:ext cx="8229600" cy="952500"/>
          </a:xfrm>
          <a:prstGeom prst="rect">
            <a:avLst/>
          </a:prstGeom>
        </p:spPr>
        <p:txBody>
          <a:bodyPr vert="horz" lIns="84869" tIns="42435" rIns="84869" bIns="42435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333503"/>
            <a:ext cx="8229600" cy="3771636"/>
          </a:xfrm>
          <a:prstGeom prst="rect">
            <a:avLst/>
          </a:prstGeom>
        </p:spPr>
        <p:txBody>
          <a:bodyPr vert="horz" lIns="84869" tIns="42435" rIns="84869" bIns="42435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 vert="horz" lIns="84869" tIns="42435" rIns="84869" bIns="4243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F8A38-D7BF-4891-8F9E-895B9C1DA592}" type="datetimeFigureOut">
              <a:rPr lang="es-ES" smtClean="0"/>
              <a:pPr/>
              <a:t>21/10/2015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1" y="5296961"/>
            <a:ext cx="2895600" cy="304271"/>
          </a:xfrm>
          <a:prstGeom prst="rect">
            <a:avLst/>
          </a:prstGeom>
        </p:spPr>
        <p:txBody>
          <a:bodyPr vert="horz" lIns="84869" tIns="42435" rIns="84869" bIns="4243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5296961"/>
            <a:ext cx="2133600" cy="304271"/>
          </a:xfrm>
          <a:prstGeom prst="rect">
            <a:avLst/>
          </a:prstGeom>
        </p:spPr>
        <p:txBody>
          <a:bodyPr vert="horz" lIns="84869" tIns="42435" rIns="84869" bIns="4243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56394-5704-477B-BC70-B3D57CA8FD0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953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848705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8264" indent="-318264" algn="l" defTabSz="84870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9572" indent="-265220" algn="l" defTabSz="848705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60880" indent="-212176" algn="l" defTabSz="84870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85232" indent="-212176" algn="l" defTabSz="84870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09585" indent="-212176" algn="l" defTabSz="84870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33937" indent="-212176" algn="l" defTabSz="84870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58289" indent="-212176" algn="l" defTabSz="84870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82642" indent="-212176" algn="l" defTabSz="84870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06994" indent="-212176" algn="l" defTabSz="84870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84870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4352" algn="l" defTabSz="84870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8705" algn="l" defTabSz="84870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3057" algn="l" defTabSz="84870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97409" algn="l" defTabSz="84870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21761" algn="l" defTabSz="84870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46114" algn="l" defTabSz="84870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70465" algn="l" defTabSz="84870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94818" algn="l" defTabSz="84870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914703" y="2857503"/>
            <a:ext cx="6451474" cy="970955"/>
          </a:xfrm>
        </p:spPr>
        <p:txBody>
          <a:bodyPr/>
          <a:lstStyle/>
          <a:p>
            <a:r>
              <a:rPr lang="es-ES" dirty="0" err="1"/>
              <a:t>Engee</a:t>
            </a:r>
            <a:r>
              <a:rPr lang="es-ES" dirty="0"/>
              <a:t> IT S.R.L.</a:t>
            </a:r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558"/>
            <a:ext cx="9144000" cy="571244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314" y="2092379"/>
            <a:ext cx="2729944" cy="99220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48214" y="4382462"/>
            <a:ext cx="3719872" cy="524313"/>
          </a:xfrm>
          <a:prstGeom prst="rect">
            <a:avLst/>
          </a:prstGeom>
        </p:spPr>
        <p:txBody>
          <a:bodyPr wrap="none" lIns="92523" tIns="46261" rIns="92523" bIns="46261">
            <a:spAutoFit/>
          </a:bodyPr>
          <a:lstStyle/>
          <a:p>
            <a:r>
              <a:rPr lang="es-AR" sz="2800" dirty="0">
                <a:solidFill>
                  <a:srgbClr val="2D2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anose="020B0003030101060003" pitchFamily="34" charset="0"/>
              </a:rPr>
              <a:t>Estimando las cosas…</a:t>
            </a:r>
            <a:endParaRPr lang="es-E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42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79"/>
            <a:ext cx="9144000" cy="571244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68479" y="254939"/>
            <a:ext cx="5411633" cy="647437"/>
          </a:xfrm>
          <a:prstGeom prst="rect">
            <a:avLst/>
          </a:prstGeom>
          <a:noFill/>
        </p:spPr>
        <p:txBody>
          <a:bodyPr wrap="square" lIns="92535" tIns="46268" rIns="92535" bIns="46268" rtlCol="0">
            <a:spAutoFit/>
          </a:bodyPr>
          <a:lstStyle/>
          <a:p>
            <a:r>
              <a:rPr lang="es-ES" sz="3500" b="1" dirty="0" smtClean="0">
                <a:solidFill>
                  <a:schemeClr val="bg1"/>
                </a:solidFill>
                <a:latin typeface="Raleway" charset="0"/>
              </a:rPr>
              <a:t>Camino crítico</a:t>
            </a:r>
            <a:endParaRPr lang="es-ES" sz="3500" b="1" dirty="0">
              <a:solidFill>
                <a:schemeClr val="bg1"/>
              </a:solidFill>
              <a:latin typeface="Raleway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5" y="1180070"/>
            <a:ext cx="4989463" cy="45349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8064" y="1705372"/>
            <a:ext cx="41399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8C2D"/>
              </a:buClr>
            </a:pPr>
            <a:r>
              <a:rPr lang="x-none" dirty="0" smtClean="0">
                <a:latin typeface="Raleway" panose="020B0604020202020204" charset="0"/>
              </a:rPr>
              <a:t>Duración máxima del proyecto / iteración</a:t>
            </a:r>
          </a:p>
          <a:p>
            <a:pPr>
              <a:buClr>
                <a:srgbClr val="FF8C2D"/>
              </a:buClr>
            </a:pPr>
            <a:endParaRPr lang="x-none" dirty="0" smtClean="0">
              <a:latin typeface="Raleway" panose="020B0604020202020204" charset="0"/>
            </a:endParaRPr>
          </a:p>
          <a:p>
            <a:pPr marL="342900" indent="-342900">
              <a:buClr>
                <a:srgbClr val="FF8C2D"/>
              </a:buClr>
              <a:buFont typeface="Wingdings" panose="05000000000000000000" pitchFamily="2" charset="2"/>
              <a:buChar char="v"/>
            </a:pPr>
            <a:r>
              <a:rPr lang="es-AR" dirty="0" smtClean="0">
                <a:latin typeface="Raleway" panose="020B0604020202020204" charset="0"/>
              </a:rPr>
              <a:t>Identificar las </a:t>
            </a:r>
            <a:r>
              <a:rPr lang="es-AR" dirty="0">
                <a:latin typeface="Raleway" panose="020B0604020202020204" charset="0"/>
              </a:rPr>
              <a:t>actividades </a:t>
            </a:r>
            <a:endParaRPr lang="es-AR" dirty="0" smtClean="0">
              <a:latin typeface="Raleway" panose="020B0604020202020204" charset="0"/>
            </a:endParaRPr>
          </a:p>
          <a:p>
            <a:pPr marL="342900" indent="-342900">
              <a:buClr>
                <a:srgbClr val="FF8C2D"/>
              </a:buClr>
              <a:buFont typeface="Wingdings" panose="05000000000000000000" pitchFamily="2" charset="2"/>
              <a:buChar char="v"/>
            </a:pPr>
            <a:endParaRPr lang="es-AR" dirty="0" smtClean="0">
              <a:latin typeface="Raleway" panose="020B0604020202020204" charset="0"/>
            </a:endParaRPr>
          </a:p>
          <a:p>
            <a:pPr marL="342900" indent="-342900">
              <a:buClr>
                <a:srgbClr val="FF8C2D"/>
              </a:buClr>
              <a:buFont typeface="Wingdings" panose="05000000000000000000" pitchFamily="2" charset="2"/>
              <a:buChar char="v"/>
            </a:pPr>
            <a:r>
              <a:rPr lang="es-AR" dirty="0" smtClean="0">
                <a:latin typeface="Raleway" panose="020B0604020202020204" charset="0"/>
              </a:rPr>
              <a:t>Construir </a:t>
            </a:r>
            <a:r>
              <a:rPr lang="es-AR" dirty="0">
                <a:latin typeface="Raleway" panose="020B0604020202020204" charset="0"/>
              </a:rPr>
              <a:t>una </a:t>
            </a:r>
            <a:r>
              <a:rPr lang="es-AR" dirty="0" smtClean="0">
                <a:latin typeface="Raleway" panose="020B0604020202020204" charset="0"/>
              </a:rPr>
              <a:t>red</a:t>
            </a:r>
          </a:p>
          <a:p>
            <a:pPr marL="342900" indent="-342900">
              <a:buClr>
                <a:srgbClr val="FF8C2D"/>
              </a:buClr>
              <a:buFont typeface="Wingdings" panose="05000000000000000000" pitchFamily="2" charset="2"/>
              <a:buChar char="v"/>
            </a:pPr>
            <a:endParaRPr lang="es-AR" dirty="0" smtClean="0">
              <a:latin typeface="Raleway" panose="020B0604020202020204" charset="0"/>
            </a:endParaRPr>
          </a:p>
          <a:p>
            <a:pPr marL="342900" indent="-342900">
              <a:buClr>
                <a:srgbClr val="FF8C2D"/>
              </a:buClr>
              <a:buFont typeface="Wingdings" panose="05000000000000000000" pitchFamily="2" charset="2"/>
              <a:buChar char="v"/>
            </a:pPr>
            <a:r>
              <a:rPr lang="es-AR" dirty="0" smtClean="0">
                <a:latin typeface="Raleway" panose="020B0604020202020204" charset="0"/>
              </a:rPr>
              <a:t>Analizar</a:t>
            </a:r>
            <a:r>
              <a:rPr lang="es-AR" dirty="0">
                <a:latin typeface="Raleway" panose="020B0604020202020204" charset="0"/>
              </a:rPr>
              <a:t> </a:t>
            </a:r>
          </a:p>
          <a:p>
            <a:pPr marL="342900" indent="-342900">
              <a:buClr>
                <a:srgbClr val="FF8C2D"/>
              </a:buClr>
              <a:buFont typeface="Wingdings" panose="05000000000000000000" pitchFamily="2" charset="2"/>
              <a:buChar char="v"/>
            </a:pPr>
            <a:endParaRPr lang="es-AR" dirty="0">
              <a:latin typeface="Raleway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11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79"/>
            <a:ext cx="9144000" cy="571244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68479" y="254939"/>
            <a:ext cx="5411633" cy="632049"/>
          </a:xfrm>
          <a:prstGeom prst="rect">
            <a:avLst/>
          </a:prstGeom>
          <a:noFill/>
        </p:spPr>
        <p:txBody>
          <a:bodyPr wrap="square" lIns="92535" tIns="46268" rIns="92535" bIns="46268" rtlCol="0">
            <a:spAutoFit/>
          </a:bodyPr>
          <a:lstStyle/>
          <a:p>
            <a:r>
              <a:rPr lang="es-AR" sz="3500" b="1" dirty="0" err="1" smtClean="0">
                <a:solidFill>
                  <a:schemeClr val="bg1"/>
                </a:solidFill>
                <a:latin typeface="Raleway" charset="0"/>
              </a:rPr>
              <a:t>The</a:t>
            </a:r>
            <a:r>
              <a:rPr lang="es-AR" sz="3500" b="1" dirty="0" smtClean="0">
                <a:solidFill>
                  <a:schemeClr val="bg1"/>
                </a:solidFill>
                <a:latin typeface="Raleway" charset="0"/>
              </a:rPr>
              <a:t> </a:t>
            </a:r>
            <a:r>
              <a:rPr lang="es-AR" sz="3500" b="1" dirty="0" err="1" smtClean="0">
                <a:solidFill>
                  <a:schemeClr val="bg1"/>
                </a:solidFill>
                <a:latin typeface="Raleway" charset="0"/>
              </a:rPr>
              <a:t>Walking</a:t>
            </a:r>
            <a:r>
              <a:rPr lang="es-AR" sz="3500" b="1" dirty="0" smtClean="0">
                <a:solidFill>
                  <a:schemeClr val="bg1"/>
                </a:solidFill>
                <a:latin typeface="Raleway" charset="0"/>
              </a:rPr>
              <a:t> </a:t>
            </a:r>
            <a:r>
              <a:rPr lang="es-AR" sz="3500" b="1" dirty="0" err="1" smtClean="0">
                <a:solidFill>
                  <a:schemeClr val="bg1"/>
                </a:solidFill>
                <a:latin typeface="Raleway" charset="0"/>
              </a:rPr>
              <a:t>Skeleton</a:t>
            </a:r>
            <a:endParaRPr lang="es-ES" sz="3500" b="1" dirty="0">
              <a:solidFill>
                <a:schemeClr val="bg1"/>
              </a:solidFill>
              <a:latin typeface="Raleway" charset="0"/>
            </a:endParaRPr>
          </a:p>
        </p:txBody>
      </p:sp>
      <p:pic>
        <p:nvPicPr>
          <p:cNvPr id="5" name="5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" y="1172739"/>
            <a:ext cx="9137701" cy="4526695"/>
          </a:xfrm>
        </p:spPr>
      </p:pic>
      <p:sp>
        <p:nvSpPr>
          <p:cNvPr id="2" name="1 Rectángulo"/>
          <p:cNvSpPr/>
          <p:nvPr/>
        </p:nvSpPr>
        <p:spPr>
          <a:xfrm>
            <a:off x="134199" y="1453752"/>
            <a:ext cx="40655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MVP &amp; MMP</a:t>
            </a:r>
            <a:endParaRPr lang="es-ES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996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79"/>
            <a:ext cx="9144000" cy="571244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68479" y="254939"/>
            <a:ext cx="5411633" cy="647437"/>
          </a:xfrm>
          <a:prstGeom prst="rect">
            <a:avLst/>
          </a:prstGeom>
          <a:noFill/>
        </p:spPr>
        <p:txBody>
          <a:bodyPr wrap="square" lIns="92535" tIns="46268" rIns="92535" bIns="46268" rtlCol="0">
            <a:spAutoFit/>
          </a:bodyPr>
          <a:lstStyle/>
          <a:p>
            <a:r>
              <a:rPr lang="en-US" sz="3500" b="1" dirty="0" smtClean="0">
                <a:solidFill>
                  <a:schemeClr val="bg1"/>
                </a:solidFill>
                <a:latin typeface="Raleway" charset="0"/>
              </a:rPr>
              <a:t>Backlog Grooming</a:t>
            </a:r>
            <a:endParaRPr lang="es-ES" sz="3500" b="1" dirty="0">
              <a:solidFill>
                <a:schemeClr val="bg1"/>
              </a:solidFill>
              <a:latin typeface="Raleway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" y="1171340"/>
            <a:ext cx="4462884" cy="45436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83995" y="1876888"/>
            <a:ext cx="43804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FF8C2D"/>
              </a:buClr>
              <a:buFont typeface="Wingdings" panose="05000000000000000000" pitchFamily="2" charset="2"/>
              <a:buChar char="v"/>
            </a:pPr>
            <a:r>
              <a:rPr lang="es-ES" dirty="0" smtClean="0">
                <a:latin typeface="Raleway" panose="020B0604020202020204" charset="0"/>
              </a:rPr>
              <a:t>Clarificar, </a:t>
            </a:r>
            <a:r>
              <a:rPr lang="es-ES" dirty="0">
                <a:latin typeface="Raleway" panose="020B0604020202020204" charset="0"/>
              </a:rPr>
              <a:t>agregar detalles e </a:t>
            </a:r>
            <a:r>
              <a:rPr lang="es-ES" dirty="0" smtClean="0">
                <a:latin typeface="Raleway" panose="020B0604020202020204" charset="0"/>
              </a:rPr>
              <a:t>información</a:t>
            </a:r>
          </a:p>
          <a:p>
            <a:pPr marL="342900" lvl="0" indent="-342900">
              <a:buClr>
                <a:srgbClr val="FF8C2D"/>
              </a:buClr>
              <a:buFont typeface="Wingdings" panose="05000000000000000000" pitchFamily="2" charset="2"/>
              <a:buChar char="v"/>
            </a:pPr>
            <a:endParaRPr lang="es-AR" dirty="0">
              <a:latin typeface="Raleway" panose="020B0604020202020204" charset="0"/>
            </a:endParaRPr>
          </a:p>
          <a:p>
            <a:pPr marL="342900" lvl="0" indent="-342900">
              <a:buClr>
                <a:srgbClr val="FF8C2D"/>
              </a:buClr>
              <a:buFont typeface="Wingdings" panose="05000000000000000000" pitchFamily="2" charset="2"/>
              <a:buChar char="v"/>
            </a:pPr>
            <a:r>
              <a:rPr lang="es-ES" dirty="0">
                <a:latin typeface="Raleway" panose="020B0604020202020204" charset="0"/>
              </a:rPr>
              <a:t>Ordenar y re </a:t>
            </a:r>
            <a:r>
              <a:rPr lang="es-ES" dirty="0" smtClean="0">
                <a:latin typeface="Raleway" panose="020B0604020202020204" charset="0"/>
              </a:rPr>
              <a:t>priorizar</a:t>
            </a:r>
            <a:endParaRPr lang="es-AR" dirty="0">
              <a:latin typeface="Raleway" panose="020B0604020202020204" charset="0"/>
            </a:endParaRPr>
          </a:p>
          <a:p>
            <a:pPr marL="342900" lvl="0" indent="-342900">
              <a:buClr>
                <a:srgbClr val="FF8C2D"/>
              </a:buClr>
              <a:buFont typeface="Wingdings" panose="05000000000000000000" pitchFamily="2" charset="2"/>
              <a:buChar char="v"/>
            </a:pPr>
            <a:endParaRPr lang="es-ES" dirty="0" smtClean="0">
              <a:latin typeface="Raleway" panose="020B0604020202020204" charset="0"/>
            </a:endParaRPr>
          </a:p>
          <a:p>
            <a:pPr marL="342900" lvl="0" indent="-342900">
              <a:buClr>
                <a:srgbClr val="FF8C2D"/>
              </a:buClr>
              <a:buFont typeface="Wingdings" panose="05000000000000000000" pitchFamily="2" charset="2"/>
              <a:buChar char="v"/>
            </a:pPr>
            <a:r>
              <a:rPr lang="es-ES" dirty="0" smtClean="0">
                <a:latin typeface="Raleway" panose="020B0604020202020204" charset="0"/>
              </a:rPr>
              <a:t>Re-estimación </a:t>
            </a:r>
            <a:r>
              <a:rPr lang="es-ES" dirty="0">
                <a:latin typeface="Raleway" panose="020B0604020202020204" charset="0"/>
              </a:rPr>
              <a:t>de alto </a:t>
            </a:r>
            <a:r>
              <a:rPr lang="es-ES" dirty="0" smtClean="0">
                <a:latin typeface="Raleway" panose="020B0604020202020204" charset="0"/>
              </a:rPr>
              <a:t>nivel</a:t>
            </a:r>
            <a:endParaRPr lang="es-AR" dirty="0">
              <a:latin typeface="Raleway" panose="020B0604020202020204" charset="0"/>
            </a:endParaRPr>
          </a:p>
          <a:p>
            <a:pPr marL="342900" lvl="0" indent="-342900">
              <a:buClr>
                <a:srgbClr val="FF8C2D"/>
              </a:buClr>
              <a:buFont typeface="Wingdings" panose="05000000000000000000" pitchFamily="2" charset="2"/>
              <a:buChar char="v"/>
            </a:pPr>
            <a:endParaRPr lang="es-ES" dirty="0" smtClean="0">
              <a:latin typeface="Raleway" panose="020B0604020202020204" charset="0"/>
            </a:endParaRPr>
          </a:p>
          <a:p>
            <a:pPr marL="342900" lvl="0" indent="-342900">
              <a:buClr>
                <a:srgbClr val="FF8C2D"/>
              </a:buClr>
              <a:buFont typeface="Wingdings" panose="05000000000000000000" pitchFamily="2" charset="2"/>
              <a:buChar char="v"/>
            </a:pPr>
            <a:r>
              <a:rPr lang="es-ES" dirty="0" smtClean="0">
                <a:latin typeface="Raleway" panose="020B0604020202020204" charset="0"/>
              </a:rPr>
              <a:t>Agregar</a:t>
            </a:r>
            <a:r>
              <a:rPr lang="es-ES" dirty="0">
                <a:latin typeface="Raleway" panose="020B0604020202020204" charset="0"/>
              </a:rPr>
              <a:t>, promover, dividir, unir, eliminar o </a:t>
            </a:r>
            <a:r>
              <a:rPr lang="es-ES" dirty="0" smtClean="0">
                <a:latin typeface="Raleway" panose="020B0604020202020204" charset="0"/>
              </a:rPr>
              <a:t>degradar</a:t>
            </a:r>
            <a:endParaRPr lang="es-AR" dirty="0">
              <a:latin typeface="Raleway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59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79"/>
            <a:ext cx="9144000" cy="571244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68479" y="254939"/>
            <a:ext cx="5411633" cy="647437"/>
          </a:xfrm>
          <a:prstGeom prst="rect">
            <a:avLst/>
          </a:prstGeom>
          <a:noFill/>
        </p:spPr>
        <p:txBody>
          <a:bodyPr wrap="square" lIns="92535" tIns="46268" rIns="92535" bIns="46268" rtlCol="0">
            <a:spAutoFit/>
          </a:bodyPr>
          <a:lstStyle/>
          <a:p>
            <a:r>
              <a:rPr lang="en-US" sz="3500" b="1" dirty="0" smtClean="0">
                <a:solidFill>
                  <a:schemeClr val="bg1"/>
                </a:solidFill>
                <a:latin typeface="Raleway" charset="0"/>
              </a:rPr>
              <a:t>Tips al </a:t>
            </a:r>
            <a:r>
              <a:rPr lang="en-US" sz="3500" b="1" dirty="0" err="1" smtClean="0">
                <a:solidFill>
                  <a:schemeClr val="bg1"/>
                </a:solidFill>
                <a:latin typeface="Raleway" charset="0"/>
              </a:rPr>
              <a:t>paso</a:t>
            </a:r>
            <a:r>
              <a:rPr lang="en-US" sz="3500" b="1" dirty="0" smtClean="0">
                <a:solidFill>
                  <a:schemeClr val="bg1"/>
                </a:solidFill>
                <a:latin typeface="Raleway" charset="0"/>
              </a:rPr>
              <a:t>…</a:t>
            </a:r>
            <a:endParaRPr lang="es-ES" sz="3500" b="1" dirty="0">
              <a:solidFill>
                <a:schemeClr val="bg1"/>
              </a:solidFill>
              <a:latin typeface="Raleway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67544" y="1441279"/>
            <a:ext cx="8288337" cy="424731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8C2D"/>
              </a:buClr>
              <a:buFont typeface="Wingdings" pitchFamily="2" charset="2"/>
              <a:buChar char="v"/>
            </a:pPr>
            <a:r>
              <a:rPr lang="es-ES" dirty="0" smtClean="0">
                <a:latin typeface="Raleway" charset="0"/>
              </a:rPr>
              <a:t>Usar una línea </a:t>
            </a:r>
            <a:r>
              <a:rPr lang="es-ES" dirty="0">
                <a:latin typeface="Raleway" charset="0"/>
              </a:rPr>
              <a:t>base</a:t>
            </a:r>
          </a:p>
          <a:p>
            <a:pPr marL="285750" indent="-285750">
              <a:lnSpc>
                <a:spcPct val="150000"/>
              </a:lnSpc>
              <a:buClr>
                <a:srgbClr val="FF8C2D"/>
              </a:buClr>
              <a:buFont typeface="Wingdings" pitchFamily="2" charset="2"/>
              <a:buChar char="v"/>
            </a:pPr>
            <a:r>
              <a:rPr lang="es-ES" dirty="0" smtClean="0">
                <a:latin typeface="Raleway" charset="0"/>
              </a:rPr>
              <a:t>Considerar el re-trabajo!</a:t>
            </a:r>
            <a:endParaRPr lang="es-ES" dirty="0">
              <a:latin typeface="Raleway" charset="0"/>
            </a:endParaRPr>
          </a:p>
          <a:p>
            <a:pPr marL="285750" indent="-285750">
              <a:lnSpc>
                <a:spcPct val="150000"/>
              </a:lnSpc>
              <a:buClr>
                <a:srgbClr val="FF8C2D"/>
              </a:buClr>
              <a:buFont typeface="Wingdings" pitchFamily="2" charset="2"/>
              <a:buChar char="v"/>
            </a:pPr>
            <a:r>
              <a:rPr lang="es-ES" dirty="0" smtClean="0">
                <a:latin typeface="Raleway" charset="0"/>
              </a:rPr>
              <a:t>Incluir actividades</a:t>
            </a:r>
            <a:endParaRPr lang="es-ES" dirty="0">
              <a:latin typeface="Raleway" charset="0"/>
            </a:endParaRPr>
          </a:p>
          <a:p>
            <a:pPr marL="285750" indent="-285750">
              <a:lnSpc>
                <a:spcPct val="150000"/>
              </a:lnSpc>
              <a:buClr>
                <a:srgbClr val="FF8C2D"/>
              </a:buClr>
              <a:buFont typeface="Wingdings" pitchFamily="2" charset="2"/>
              <a:buChar char="v"/>
            </a:pPr>
            <a:r>
              <a:rPr lang="es-ES" dirty="0" smtClean="0">
                <a:latin typeface="Raleway" charset="0"/>
              </a:rPr>
              <a:t>¿Se puede hacer algo en paralelo?</a:t>
            </a:r>
            <a:endParaRPr lang="es-ES" dirty="0">
              <a:latin typeface="Raleway" charset="0"/>
            </a:endParaRPr>
          </a:p>
          <a:p>
            <a:pPr marL="285750" indent="-285750">
              <a:lnSpc>
                <a:spcPct val="150000"/>
              </a:lnSpc>
              <a:buClr>
                <a:srgbClr val="FF8C2D"/>
              </a:buClr>
              <a:buFont typeface="Wingdings" pitchFamily="2" charset="2"/>
              <a:buChar char="v"/>
            </a:pPr>
            <a:r>
              <a:rPr lang="es-ES" dirty="0" smtClean="0">
                <a:latin typeface="Raleway" charset="0"/>
              </a:rPr>
              <a:t>Considerar el soporte o tiempo del referente</a:t>
            </a:r>
          </a:p>
          <a:p>
            <a:pPr marL="285750" indent="-285750">
              <a:lnSpc>
                <a:spcPct val="150000"/>
              </a:lnSpc>
              <a:buClr>
                <a:srgbClr val="FF8C2D"/>
              </a:buClr>
              <a:buFont typeface="Wingdings" pitchFamily="2" charset="2"/>
              <a:buChar char="v"/>
            </a:pPr>
            <a:endParaRPr lang="es-ES" dirty="0" smtClean="0">
              <a:latin typeface="Raleway" charset="0"/>
            </a:endParaRPr>
          </a:p>
          <a:p>
            <a:pPr marL="285750" indent="-285750">
              <a:lnSpc>
                <a:spcPct val="150000"/>
              </a:lnSpc>
              <a:buClr>
                <a:srgbClr val="FF8C2D"/>
              </a:buClr>
              <a:buFont typeface="Wingdings" pitchFamily="2" charset="2"/>
              <a:buChar char="v"/>
            </a:pPr>
            <a:endParaRPr lang="es-ES" dirty="0">
              <a:latin typeface="Raleway" charset="0"/>
            </a:endParaRPr>
          </a:p>
          <a:p>
            <a:pPr marL="285750" indent="-285750">
              <a:lnSpc>
                <a:spcPct val="150000"/>
              </a:lnSpc>
              <a:buClr>
                <a:srgbClr val="FF8C2D"/>
              </a:buClr>
              <a:buFont typeface="Wingdings" pitchFamily="2" charset="2"/>
              <a:buChar char="v"/>
            </a:pPr>
            <a:r>
              <a:rPr lang="es-ES" dirty="0" smtClean="0">
                <a:latin typeface="Raleway" charset="0"/>
              </a:rPr>
              <a:t>Las personas que no tienen que hacer el trabajo, suelen ser optimistas</a:t>
            </a:r>
          </a:p>
          <a:p>
            <a:pPr marL="285750" indent="-285750">
              <a:lnSpc>
                <a:spcPct val="150000"/>
              </a:lnSpc>
              <a:buClr>
                <a:srgbClr val="FF8C2D"/>
              </a:buClr>
              <a:buFont typeface="Wingdings" pitchFamily="2" charset="2"/>
              <a:buChar char="v"/>
            </a:pPr>
            <a:r>
              <a:rPr lang="es-ES" dirty="0" smtClean="0">
                <a:latin typeface="Raleway" charset="0"/>
              </a:rPr>
              <a:t>Mientras mayor información tengamos, mejor!</a:t>
            </a:r>
          </a:p>
          <a:p>
            <a:pPr marL="285750" indent="-285750">
              <a:lnSpc>
                <a:spcPct val="150000"/>
              </a:lnSpc>
              <a:buClr>
                <a:srgbClr val="FF8C2D"/>
              </a:buClr>
              <a:buFont typeface="Wingdings" pitchFamily="2" charset="2"/>
              <a:buChar char="v"/>
            </a:pPr>
            <a:r>
              <a:rPr lang="es-ES" dirty="0" smtClean="0">
                <a:latin typeface="Raleway" charset="0"/>
              </a:rPr>
              <a:t>Volumen controlado </a:t>
            </a:r>
            <a:r>
              <a:rPr lang="es-ES" dirty="0" smtClean="0">
                <a:latin typeface="Raleway" charset="0"/>
                <a:sym typeface="Wingdings" pitchFamily="2" charset="2"/>
              </a:rPr>
              <a:t> según nivel de estimación</a:t>
            </a:r>
          </a:p>
          <a:p>
            <a:pPr marL="285750" indent="-285750">
              <a:lnSpc>
                <a:spcPct val="150000"/>
              </a:lnSpc>
              <a:buClr>
                <a:srgbClr val="FF8C2D"/>
              </a:buClr>
              <a:buFont typeface="Wingdings" pitchFamily="2" charset="2"/>
              <a:buChar char="v"/>
            </a:pPr>
            <a:r>
              <a:rPr lang="en-US" dirty="0">
                <a:latin typeface="Raleway" charset="0"/>
              </a:rPr>
              <a:t>The Wisdom of Crowd</a:t>
            </a:r>
            <a:endParaRPr lang="es-ES" dirty="0">
              <a:latin typeface="Raleway" charset="0"/>
            </a:endParaRPr>
          </a:p>
          <a:p>
            <a:pPr marL="285750" indent="-285750">
              <a:lnSpc>
                <a:spcPct val="150000"/>
              </a:lnSpc>
              <a:buClr>
                <a:srgbClr val="FF8C2D"/>
              </a:buClr>
              <a:buFont typeface="Wingdings" pitchFamily="2" charset="2"/>
              <a:buChar char="v"/>
            </a:pPr>
            <a:endParaRPr lang="es-ES" dirty="0" smtClean="0">
              <a:latin typeface="Raleway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0996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68479" y="254939"/>
            <a:ext cx="5411633" cy="647437"/>
          </a:xfrm>
          <a:prstGeom prst="rect">
            <a:avLst/>
          </a:prstGeom>
          <a:noFill/>
        </p:spPr>
        <p:txBody>
          <a:bodyPr wrap="square" lIns="92535" tIns="46268" rIns="92535" bIns="46268" rtlCol="0">
            <a:spAutoFit/>
          </a:bodyPr>
          <a:lstStyle/>
          <a:p>
            <a:r>
              <a:rPr lang="en-US" sz="3500" b="1" dirty="0" smtClean="0">
                <a:solidFill>
                  <a:schemeClr val="bg1"/>
                </a:solidFill>
                <a:latin typeface="Raleway" charset="0"/>
              </a:rPr>
              <a:t>SHU HA RI</a:t>
            </a:r>
            <a:endParaRPr lang="es-ES" sz="3500" b="1" dirty="0">
              <a:solidFill>
                <a:schemeClr val="bg1"/>
              </a:solidFill>
              <a:latin typeface="Raleway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3" y="-10232"/>
            <a:ext cx="9146283" cy="5725232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-123181" y="1025316"/>
            <a:ext cx="2102893" cy="72008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2535" tIns="46268" rIns="92535" bIns="46268"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-4645" y="1118502"/>
            <a:ext cx="2128373" cy="508938"/>
          </a:xfrm>
          <a:prstGeom prst="rect">
            <a:avLst/>
          </a:prstGeom>
          <a:noFill/>
        </p:spPr>
        <p:txBody>
          <a:bodyPr wrap="square" lIns="92535" tIns="46268" rIns="92535" bIns="46268" rtlCol="0">
            <a:spAutoFit/>
          </a:bodyPr>
          <a:lstStyle/>
          <a:p>
            <a:r>
              <a:rPr lang="es-ES" sz="2700" b="1" dirty="0" smtClean="0">
                <a:solidFill>
                  <a:schemeClr val="bg1"/>
                </a:solidFill>
                <a:latin typeface="Raleway" charset="0"/>
              </a:rPr>
              <a:t>SHU HA RI</a:t>
            </a:r>
            <a:endParaRPr lang="es-ES" sz="2700" b="1" dirty="0">
              <a:solidFill>
                <a:schemeClr val="bg1"/>
              </a:solidFill>
              <a:latin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24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090" cy="5715000"/>
          </a:xfrm>
        </p:spPr>
      </p:pic>
      <p:sp>
        <p:nvSpPr>
          <p:cNvPr id="6" name="Rectángulo 5"/>
          <p:cNvSpPr/>
          <p:nvPr/>
        </p:nvSpPr>
        <p:spPr>
          <a:xfrm>
            <a:off x="2024203" y="1424472"/>
            <a:ext cx="4569489" cy="11849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Aprender técnicas</a:t>
            </a:r>
          </a:p>
          <a:p>
            <a:r>
              <a:rPr lang="es-E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Fundamentos.</a:t>
            </a:r>
          </a:p>
          <a:p>
            <a:r>
              <a:rPr lang="es-E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Aprender y ejecutar lo que indica el “maestro”.</a:t>
            </a:r>
            <a:endParaRPr lang="es-ES" sz="17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024203" y="2749111"/>
            <a:ext cx="4569489" cy="11849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Coleccionar </a:t>
            </a: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técnicas</a:t>
            </a:r>
          </a:p>
          <a:p>
            <a:r>
              <a:rPr lang="es-E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Aprender de uno </a:t>
            </a:r>
            <a:r>
              <a:rPr lang="es-E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mismo.</a:t>
            </a:r>
            <a:endParaRPr lang="es-ES" sz="17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003030101060003" pitchFamily="34" charset="0"/>
            </a:endParaRPr>
          </a:p>
          <a:p>
            <a:r>
              <a:rPr lang="es-E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Crear tu propio estilo adaptado a tu </a:t>
            </a:r>
            <a:r>
              <a:rPr lang="es-E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contexto.</a:t>
            </a:r>
            <a:endParaRPr lang="es-ES" sz="17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024203" y="4073750"/>
            <a:ext cx="4569489" cy="11849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Mezclar </a:t>
            </a: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técnicas</a:t>
            </a:r>
          </a:p>
          <a:p>
            <a:r>
              <a:rPr lang="es-E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Dominar el método, ver más allá de lo </a:t>
            </a:r>
            <a:r>
              <a:rPr lang="es-E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básico.</a:t>
            </a:r>
            <a:endParaRPr lang="es-ES" sz="17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003030101060003" pitchFamily="34" charset="0"/>
            </a:endParaRPr>
          </a:p>
          <a:p>
            <a:r>
              <a:rPr lang="es-E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Aprender otras </a:t>
            </a:r>
            <a:r>
              <a:rPr lang="es-E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técnicas.</a:t>
            </a:r>
            <a:endParaRPr lang="es-ES" sz="17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31082" y="1546489"/>
            <a:ext cx="14814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b="1" dirty="0" smtClean="0">
                <a:solidFill>
                  <a:srgbClr val="FF8C2D"/>
                </a:solidFill>
                <a:latin typeface="Raleway" panose="020B0003030101060003" pitchFamily="34" charset="0"/>
              </a:rPr>
              <a:t>SHU</a:t>
            </a:r>
            <a:endParaRPr lang="es-ES" sz="4800" b="1" dirty="0">
              <a:solidFill>
                <a:srgbClr val="FF8C2D"/>
              </a:solidFill>
              <a:latin typeface="Raleway" panose="020B0003030101060003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54183" y="2857501"/>
            <a:ext cx="10583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b="1" dirty="0" smtClean="0">
                <a:solidFill>
                  <a:srgbClr val="FF8C2D"/>
                </a:solidFill>
                <a:latin typeface="Raleway" panose="020B0003030101060003" pitchFamily="34" charset="0"/>
              </a:rPr>
              <a:t>HA</a:t>
            </a:r>
            <a:endParaRPr lang="es-ES" sz="4800" b="1" dirty="0">
              <a:solidFill>
                <a:srgbClr val="FF8C2D"/>
              </a:solidFill>
              <a:latin typeface="Raleway" panose="020B0003030101060003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02916" y="4168512"/>
            <a:ext cx="7761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b="1" dirty="0" smtClean="0">
                <a:solidFill>
                  <a:srgbClr val="FF8C2D"/>
                </a:solidFill>
                <a:latin typeface="Raleway" panose="020B0003030101060003" pitchFamily="34" charset="0"/>
              </a:rPr>
              <a:t>RI</a:t>
            </a:r>
            <a:endParaRPr lang="es-ES" sz="4800" b="1" dirty="0">
              <a:solidFill>
                <a:srgbClr val="FF8C2D"/>
              </a:solidFill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82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-123181" y="1025316"/>
            <a:ext cx="3111005" cy="72008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2535" tIns="46268" rIns="92535" bIns="46268"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-4645" y="1118502"/>
            <a:ext cx="2776445" cy="508938"/>
          </a:xfrm>
          <a:prstGeom prst="rect">
            <a:avLst/>
          </a:prstGeom>
          <a:noFill/>
        </p:spPr>
        <p:txBody>
          <a:bodyPr wrap="square" lIns="92535" tIns="46268" rIns="92535" bIns="46268" rtlCol="0">
            <a:spAutoFit/>
          </a:bodyPr>
          <a:lstStyle/>
          <a:p>
            <a:r>
              <a:rPr lang="es-ES" sz="2700" b="1" dirty="0" smtClean="0">
                <a:solidFill>
                  <a:schemeClr val="bg1"/>
                </a:solidFill>
                <a:latin typeface="Raleway" charset="0"/>
              </a:rPr>
              <a:t>Sprint </a:t>
            </a:r>
            <a:r>
              <a:rPr lang="es-ES" sz="2700" b="1" dirty="0" err="1" smtClean="0">
                <a:solidFill>
                  <a:schemeClr val="bg1"/>
                </a:solidFill>
                <a:latin typeface="Raleway" charset="0"/>
              </a:rPr>
              <a:t>Planning</a:t>
            </a:r>
            <a:endParaRPr lang="es-ES" sz="2700" b="1" dirty="0">
              <a:solidFill>
                <a:schemeClr val="bg1"/>
              </a:solidFill>
              <a:latin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7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79"/>
            <a:ext cx="9144000" cy="5712444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" y="1921396"/>
            <a:ext cx="334786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Clr>
                <a:srgbClr val="FF8C2D"/>
              </a:buClr>
              <a:buFont typeface="Wingdings" pitchFamily="2" charset="2"/>
              <a:buChar char="v"/>
            </a:pPr>
            <a:r>
              <a:rPr lang="es-ES" dirty="0" smtClean="0">
                <a:latin typeface="Raleway" charset="0"/>
              </a:rPr>
              <a:t>Participan los cerdos</a:t>
            </a:r>
          </a:p>
          <a:p>
            <a:pPr marL="457200" indent="-457200">
              <a:lnSpc>
                <a:spcPct val="200000"/>
              </a:lnSpc>
              <a:buClr>
                <a:srgbClr val="FF8C2D"/>
              </a:buClr>
              <a:buFont typeface="Wingdings" pitchFamily="2" charset="2"/>
              <a:buChar char="v"/>
            </a:pPr>
            <a:r>
              <a:rPr lang="es-ES" dirty="0" err="1" smtClean="0">
                <a:latin typeface="Raleway" charset="0"/>
              </a:rPr>
              <a:t>Timeboxed</a:t>
            </a:r>
            <a:r>
              <a:rPr lang="es-ES" dirty="0" smtClean="0">
                <a:latin typeface="Raleway" charset="0"/>
              </a:rPr>
              <a:t> (2-8hs)</a:t>
            </a:r>
          </a:p>
          <a:p>
            <a:pPr marL="457200" indent="-457200">
              <a:lnSpc>
                <a:spcPct val="200000"/>
              </a:lnSpc>
              <a:buClr>
                <a:srgbClr val="FF8C2D"/>
              </a:buClr>
              <a:buFont typeface="Wingdings" pitchFamily="2" charset="2"/>
              <a:buChar char="v"/>
            </a:pPr>
            <a:r>
              <a:rPr lang="es-ES" sz="1900" dirty="0" err="1" smtClean="0">
                <a:latin typeface="Raleway" charset="0"/>
              </a:rPr>
              <a:t>Sprints</a:t>
            </a:r>
            <a:r>
              <a:rPr lang="es-ES" sz="1900" dirty="0" smtClean="0">
                <a:latin typeface="Raleway" charset="0"/>
              </a:rPr>
              <a:t> de 2-4 semanas</a:t>
            </a:r>
            <a:endParaRPr lang="es-ES" sz="1900" dirty="0">
              <a:latin typeface="Raleway" charset="0"/>
            </a:endParaRPr>
          </a:p>
          <a:p>
            <a:pPr marL="457200" indent="-457200">
              <a:lnSpc>
                <a:spcPct val="200000"/>
              </a:lnSpc>
              <a:buClr>
                <a:srgbClr val="FF8C2D"/>
              </a:buClr>
              <a:buFont typeface="Wingdings" pitchFamily="2" charset="2"/>
              <a:buChar char="v"/>
            </a:pPr>
            <a:r>
              <a:rPr lang="es-ES" dirty="0" smtClean="0">
                <a:latin typeface="Raleway" charset="0"/>
              </a:rPr>
              <a:t>¿Qué? &amp; ¿Cómo?</a:t>
            </a:r>
            <a:endParaRPr lang="es-ES" dirty="0">
              <a:latin typeface="Raleway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68479" y="254939"/>
            <a:ext cx="5411633" cy="647437"/>
          </a:xfrm>
          <a:prstGeom prst="rect">
            <a:avLst/>
          </a:prstGeom>
          <a:noFill/>
        </p:spPr>
        <p:txBody>
          <a:bodyPr wrap="square" lIns="92535" tIns="46268" rIns="92535" bIns="46268" rtlCol="0">
            <a:spAutoFit/>
          </a:bodyPr>
          <a:lstStyle/>
          <a:p>
            <a:r>
              <a:rPr lang="en-US" sz="3500" b="1" dirty="0" smtClean="0">
                <a:solidFill>
                  <a:schemeClr val="bg1"/>
                </a:solidFill>
                <a:latin typeface="Raleway" charset="0"/>
              </a:rPr>
              <a:t>Sprint Planning (SCRUM)</a:t>
            </a:r>
            <a:endParaRPr lang="es-ES" sz="3500" b="1" dirty="0">
              <a:solidFill>
                <a:schemeClr val="bg1"/>
              </a:solidFill>
              <a:latin typeface="Raleway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182954"/>
            <a:ext cx="5923367" cy="453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2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79"/>
            <a:ext cx="9144000" cy="571244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68479" y="254939"/>
            <a:ext cx="7571873" cy="632049"/>
          </a:xfrm>
          <a:prstGeom prst="rect">
            <a:avLst/>
          </a:prstGeom>
          <a:noFill/>
        </p:spPr>
        <p:txBody>
          <a:bodyPr wrap="square" lIns="92535" tIns="46268" rIns="92535" bIns="46268" rtlCol="0">
            <a:spAutoFit/>
          </a:bodyPr>
          <a:lstStyle/>
          <a:p>
            <a:r>
              <a:rPr lang="en-US" sz="3500" b="1" dirty="0" smtClean="0">
                <a:solidFill>
                  <a:schemeClr val="bg1"/>
                </a:solidFill>
                <a:latin typeface="Raleway" charset="0"/>
              </a:rPr>
              <a:t>Sprint Planning (SCRUM)</a:t>
            </a:r>
            <a:endParaRPr lang="es-ES" sz="3500" b="1" dirty="0">
              <a:solidFill>
                <a:schemeClr val="bg1"/>
              </a:solidFill>
              <a:latin typeface="Raleway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47941" y="2092670"/>
            <a:ext cx="4572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8C2D"/>
              </a:buClr>
              <a:buFont typeface="Wingdings" pitchFamily="2" charset="2"/>
              <a:buChar char="v"/>
            </a:pPr>
            <a:r>
              <a:rPr lang="es-ES" dirty="0" smtClean="0">
                <a:latin typeface="Raleway" charset="0"/>
              </a:rPr>
              <a:t>Historias </a:t>
            </a:r>
            <a:r>
              <a:rPr lang="es-ES" dirty="0">
                <a:latin typeface="Raleway" charset="0"/>
              </a:rPr>
              <a:t>de usuario </a:t>
            </a:r>
            <a:r>
              <a:rPr lang="es-ES" dirty="0" smtClean="0">
                <a:latin typeface="Raleway" charset="0"/>
              </a:rPr>
              <a:t>priorizadas</a:t>
            </a:r>
          </a:p>
          <a:p>
            <a:pPr marL="342900" lvl="0" indent="-342900">
              <a:lnSpc>
                <a:spcPct val="150000"/>
              </a:lnSpc>
              <a:buClr>
                <a:srgbClr val="FF8C2D"/>
              </a:buClr>
              <a:buFont typeface="Wingdings" pitchFamily="2" charset="2"/>
              <a:buChar char="v"/>
            </a:pPr>
            <a:r>
              <a:rPr lang="es-ES" dirty="0">
                <a:latin typeface="Raleway" charset="0"/>
              </a:rPr>
              <a:t>Selección de </a:t>
            </a:r>
            <a:r>
              <a:rPr lang="es-ES" dirty="0" smtClean="0">
                <a:latin typeface="Raleway" charset="0"/>
              </a:rPr>
              <a:t>historias</a:t>
            </a:r>
          </a:p>
          <a:p>
            <a:pPr marL="342900" indent="-342900">
              <a:lnSpc>
                <a:spcPct val="150000"/>
              </a:lnSpc>
              <a:buClr>
                <a:srgbClr val="FF8C2D"/>
              </a:buClr>
              <a:buFont typeface="Wingdings" pitchFamily="2" charset="2"/>
              <a:buChar char="v"/>
            </a:pPr>
            <a:r>
              <a:rPr lang="es-ES" dirty="0" smtClean="0">
                <a:latin typeface="Raleway" charset="0"/>
              </a:rPr>
              <a:t>Entendimiento</a:t>
            </a:r>
          </a:p>
          <a:p>
            <a:pPr marL="342900" lvl="0" indent="-342900">
              <a:lnSpc>
                <a:spcPct val="150000"/>
              </a:lnSpc>
              <a:buClr>
                <a:srgbClr val="FF8C2D"/>
              </a:buClr>
              <a:buFont typeface="Wingdings" pitchFamily="2" charset="2"/>
              <a:buChar char="v"/>
            </a:pPr>
            <a:r>
              <a:rPr lang="es-ES" dirty="0">
                <a:latin typeface="Raleway" charset="0"/>
              </a:rPr>
              <a:t>Condiciones de satisfacción</a:t>
            </a:r>
          </a:p>
          <a:p>
            <a:pPr marL="342900" indent="-342900">
              <a:lnSpc>
                <a:spcPct val="150000"/>
              </a:lnSpc>
              <a:buClr>
                <a:srgbClr val="FF8C2D"/>
              </a:buClr>
              <a:buFont typeface="Wingdings" pitchFamily="2" charset="2"/>
              <a:buChar char="v"/>
            </a:pPr>
            <a:r>
              <a:rPr lang="es-ES" dirty="0" smtClean="0">
                <a:latin typeface="Raleway" charset="0"/>
              </a:rPr>
              <a:t>Generación del </a:t>
            </a:r>
            <a:r>
              <a:rPr lang="es-ES" dirty="0">
                <a:latin typeface="Raleway" charset="0"/>
              </a:rPr>
              <a:t>Sprint </a:t>
            </a:r>
            <a:r>
              <a:rPr lang="es-ES" dirty="0" err="1">
                <a:latin typeface="Raleway" charset="0"/>
              </a:rPr>
              <a:t>Backlog</a:t>
            </a:r>
            <a:endParaRPr lang="es-ES" dirty="0">
              <a:latin typeface="Raleway" charset="0"/>
            </a:endParaRPr>
          </a:p>
          <a:p>
            <a:pPr marL="342900" lvl="0" indent="-342900">
              <a:lnSpc>
                <a:spcPct val="150000"/>
              </a:lnSpc>
              <a:buClr>
                <a:srgbClr val="FF8C2D"/>
              </a:buClr>
              <a:buFont typeface="Wingdings" pitchFamily="2" charset="2"/>
              <a:buChar char="v"/>
            </a:pPr>
            <a:r>
              <a:rPr lang="es-ES" dirty="0" smtClean="0">
                <a:latin typeface="Raleway" charset="0"/>
              </a:rPr>
              <a:t>Definición d el </a:t>
            </a:r>
            <a:r>
              <a:rPr lang="es-ES" dirty="0">
                <a:latin typeface="Raleway" charset="0"/>
              </a:rPr>
              <a:t>“Sprint </a:t>
            </a:r>
            <a:r>
              <a:rPr lang="es-ES" dirty="0" err="1" smtClean="0">
                <a:latin typeface="Raleway" charset="0"/>
              </a:rPr>
              <a:t>Goal</a:t>
            </a:r>
            <a:r>
              <a:rPr lang="es-ES" dirty="0" smtClean="0">
                <a:latin typeface="Raleway" charset="0"/>
              </a:rPr>
              <a:t>”</a:t>
            </a:r>
          </a:p>
          <a:p>
            <a:pPr marL="342900" lvl="0" indent="-342900">
              <a:buClr>
                <a:srgbClr val="FF8C2D"/>
              </a:buClr>
              <a:buFont typeface="Wingdings" pitchFamily="2" charset="2"/>
              <a:buChar char="v"/>
            </a:pP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5060064" y="2091919"/>
            <a:ext cx="4032449" cy="317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Clr>
                <a:srgbClr val="FF8C2D"/>
              </a:buClr>
              <a:buFont typeface="Wingdings" pitchFamily="2" charset="2"/>
              <a:buChar char="v"/>
            </a:pPr>
            <a:r>
              <a:rPr lang="es-ES" dirty="0" smtClean="0">
                <a:latin typeface="Raleway" charset="0"/>
              </a:rPr>
              <a:t>Identificación de tareas</a:t>
            </a:r>
          </a:p>
          <a:p>
            <a:pPr marL="342900" lvl="0" indent="-342900">
              <a:lnSpc>
                <a:spcPct val="150000"/>
              </a:lnSpc>
              <a:buClr>
                <a:srgbClr val="FF8C2D"/>
              </a:buClr>
              <a:buFont typeface="Wingdings" pitchFamily="2" charset="2"/>
              <a:buChar char="v"/>
            </a:pPr>
            <a:r>
              <a:rPr lang="es-ES" dirty="0" smtClean="0">
                <a:latin typeface="Raleway" charset="0"/>
              </a:rPr>
              <a:t>Discusión de diseño de alto nivel (si es necesario)</a:t>
            </a:r>
          </a:p>
          <a:p>
            <a:pPr marL="342900" lvl="0" indent="-342900">
              <a:lnSpc>
                <a:spcPct val="150000"/>
              </a:lnSpc>
              <a:buClr>
                <a:srgbClr val="FF8C2D"/>
              </a:buClr>
              <a:buFont typeface="Wingdings" pitchFamily="2" charset="2"/>
              <a:buChar char="v"/>
            </a:pPr>
            <a:r>
              <a:rPr lang="es-ES" dirty="0" smtClean="0">
                <a:latin typeface="Raleway" charset="0"/>
              </a:rPr>
              <a:t>Estimación (1-16hs)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805334" y="1447902"/>
            <a:ext cx="13147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b="1" dirty="0" smtClean="0">
                <a:solidFill>
                  <a:srgbClr val="FF8C2D"/>
                </a:solidFill>
                <a:latin typeface="Raleway" charset="0"/>
              </a:rPr>
              <a:t>¿Qué?</a:t>
            </a:r>
            <a:endParaRPr lang="es-ES" sz="3000" b="1" dirty="0">
              <a:solidFill>
                <a:srgbClr val="FF8C2D"/>
              </a:solidFill>
              <a:latin typeface="Raleway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868144" y="1447902"/>
            <a:ext cx="16401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b="1" dirty="0" smtClean="0">
                <a:solidFill>
                  <a:srgbClr val="FF8C2D"/>
                </a:solidFill>
                <a:latin typeface="Raleway" charset="0"/>
              </a:rPr>
              <a:t>¿Cómo?</a:t>
            </a:r>
            <a:endParaRPr lang="es-ES" sz="3000" b="1" dirty="0">
              <a:solidFill>
                <a:srgbClr val="FF8C2D"/>
              </a:solidFill>
              <a:latin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06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-123181" y="1025316"/>
            <a:ext cx="2894981" cy="72008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2535" tIns="46268" rIns="92535" bIns="46268"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-4645" y="1118502"/>
            <a:ext cx="2488413" cy="508938"/>
          </a:xfrm>
          <a:prstGeom prst="rect">
            <a:avLst/>
          </a:prstGeom>
          <a:noFill/>
        </p:spPr>
        <p:txBody>
          <a:bodyPr wrap="square" lIns="92535" tIns="46268" rIns="92535" bIns="46268" rtlCol="0">
            <a:spAutoFit/>
          </a:bodyPr>
          <a:lstStyle/>
          <a:p>
            <a:r>
              <a:rPr lang="es-ES" sz="2700" b="1" dirty="0" err="1" smtClean="0">
                <a:solidFill>
                  <a:schemeClr val="bg1"/>
                </a:solidFill>
                <a:latin typeface="Raleway" charset="0"/>
              </a:rPr>
              <a:t>Blitz</a:t>
            </a:r>
            <a:r>
              <a:rPr lang="es-ES" sz="2700" b="1" dirty="0" smtClean="0">
                <a:solidFill>
                  <a:schemeClr val="bg1"/>
                </a:solidFill>
                <a:latin typeface="Raleway" charset="0"/>
              </a:rPr>
              <a:t> </a:t>
            </a:r>
            <a:r>
              <a:rPr lang="es-ES" sz="2700" b="1" dirty="0" err="1" smtClean="0">
                <a:solidFill>
                  <a:schemeClr val="bg1"/>
                </a:solidFill>
                <a:latin typeface="Raleway" charset="0"/>
              </a:rPr>
              <a:t>Planning</a:t>
            </a:r>
            <a:endParaRPr lang="es-ES" sz="2700" b="1" dirty="0">
              <a:solidFill>
                <a:schemeClr val="bg1"/>
              </a:solidFill>
              <a:latin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23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571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6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79"/>
            <a:ext cx="9144000" cy="571244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68477" y="254939"/>
            <a:ext cx="4763563" cy="632049"/>
          </a:xfrm>
          <a:prstGeom prst="rect">
            <a:avLst/>
          </a:prstGeom>
          <a:noFill/>
        </p:spPr>
        <p:txBody>
          <a:bodyPr wrap="square" lIns="92535" tIns="46268" rIns="92535" bIns="46268" rtlCol="0">
            <a:spAutoFit/>
          </a:bodyPr>
          <a:lstStyle/>
          <a:p>
            <a:r>
              <a:rPr lang="en-US" sz="3500" b="1" dirty="0" err="1" smtClean="0">
                <a:solidFill>
                  <a:schemeClr val="bg1"/>
                </a:solidFill>
                <a:latin typeface="Raleway" charset="0"/>
              </a:rPr>
              <a:t>Reunir</a:t>
            </a:r>
            <a:r>
              <a:rPr lang="en-US" sz="3500" b="1" dirty="0" smtClean="0">
                <a:solidFill>
                  <a:schemeClr val="bg1"/>
                </a:solidFill>
                <a:latin typeface="Raleway" charset="0"/>
              </a:rPr>
              <a:t> a </a:t>
            </a:r>
            <a:r>
              <a:rPr lang="en-US" sz="3500" b="1" dirty="0" err="1" smtClean="0">
                <a:solidFill>
                  <a:schemeClr val="bg1"/>
                </a:solidFill>
                <a:latin typeface="Raleway" charset="0"/>
              </a:rPr>
              <a:t>las</a:t>
            </a:r>
            <a:r>
              <a:rPr lang="en-US" sz="3500" b="1" dirty="0" smtClean="0">
                <a:solidFill>
                  <a:schemeClr val="bg1"/>
                </a:solidFill>
                <a:latin typeface="Raleway" charset="0"/>
              </a:rPr>
              <a:t> personas</a:t>
            </a:r>
            <a:endParaRPr lang="es-ES" sz="3500" b="1" dirty="0">
              <a:solidFill>
                <a:schemeClr val="bg1"/>
              </a:solidFill>
              <a:latin typeface="Raleway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61291"/>
            <a:ext cx="9144000" cy="455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0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79"/>
            <a:ext cx="9144000" cy="571244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68478" y="254939"/>
            <a:ext cx="6635769" cy="632049"/>
          </a:xfrm>
          <a:prstGeom prst="rect">
            <a:avLst/>
          </a:prstGeom>
          <a:noFill/>
        </p:spPr>
        <p:txBody>
          <a:bodyPr wrap="square" lIns="92535" tIns="46268" rIns="92535" bIns="46268" rtlCol="0">
            <a:spAutoFit/>
          </a:bodyPr>
          <a:lstStyle/>
          <a:p>
            <a:r>
              <a:rPr lang="en-US" sz="3500" b="1" dirty="0" err="1" smtClean="0">
                <a:solidFill>
                  <a:schemeClr val="bg1"/>
                </a:solidFill>
                <a:latin typeface="Raleway" charset="0"/>
              </a:rPr>
              <a:t>Definir</a:t>
            </a:r>
            <a:r>
              <a:rPr lang="en-US" sz="3500" b="1" dirty="0" smtClean="0">
                <a:solidFill>
                  <a:schemeClr val="bg1"/>
                </a:solidFill>
                <a:latin typeface="Raleway" charset="0"/>
              </a:rPr>
              <a:t> los </a:t>
            </a:r>
            <a:r>
              <a:rPr lang="en-US" sz="3500" b="1" dirty="0" err="1" smtClean="0">
                <a:solidFill>
                  <a:schemeClr val="bg1"/>
                </a:solidFill>
                <a:latin typeface="Raleway" charset="0"/>
              </a:rPr>
              <a:t>objetivos</a:t>
            </a:r>
            <a:r>
              <a:rPr lang="en-US" sz="3500" b="1" dirty="0" smtClean="0">
                <a:solidFill>
                  <a:schemeClr val="bg1"/>
                </a:solidFill>
                <a:latin typeface="Raleway" charset="0"/>
              </a:rPr>
              <a:t> (10’) </a:t>
            </a:r>
            <a:endParaRPr lang="es-ES" sz="3500" b="1" dirty="0">
              <a:solidFill>
                <a:schemeClr val="bg1"/>
              </a:solidFill>
              <a:latin typeface="Raleway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" y="1173306"/>
            <a:ext cx="9139438" cy="4541693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39552" y="1368802"/>
            <a:ext cx="15792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8C2D"/>
              </a:buClr>
            </a:pPr>
            <a:r>
              <a:rPr lang="es-ES" sz="2400" b="1" dirty="0" smtClean="0">
                <a:solidFill>
                  <a:srgbClr val="FF8C2D"/>
                </a:solidFill>
                <a:latin typeface="Raleway" charset="0"/>
              </a:rPr>
              <a:t>S.M.A.R.T</a:t>
            </a:r>
            <a:r>
              <a:rPr lang="es-ES" b="1" dirty="0" smtClean="0">
                <a:solidFill>
                  <a:srgbClr val="FF8C2D"/>
                </a:solidFill>
                <a:latin typeface="Raleway" charset="0"/>
              </a:rPr>
              <a:t>.</a:t>
            </a:r>
          </a:p>
          <a:p>
            <a:pPr marL="342900" indent="-342900">
              <a:buClr>
                <a:srgbClr val="FF8C2D"/>
              </a:buClr>
              <a:buFont typeface="Wingdings" pitchFamily="2" charset="2"/>
              <a:buChar char="v"/>
            </a:pPr>
            <a:endParaRPr lang="es-ES" dirty="0">
              <a:latin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06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79"/>
            <a:ext cx="9144000" cy="571244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68478" y="254939"/>
            <a:ext cx="6635770" cy="632049"/>
          </a:xfrm>
          <a:prstGeom prst="rect">
            <a:avLst/>
          </a:prstGeom>
          <a:noFill/>
        </p:spPr>
        <p:txBody>
          <a:bodyPr wrap="square" lIns="92535" tIns="46268" rIns="92535" bIns="46268" rtlCol="0">
            <a:spAutoFit/>
          </a:bodyPr>
          <a:lstStyle/>
          <a:p>
            <a:r>
              <a:rPr lang="en-US" sz="3500" b="1" dirty="0" smtClean="0">
                <a:solidFill>
                  <a:schemeClr val="bg1"/>
                </a:solidFill>
                <a:latin typeface="Raleway" charset="0"/>
              </a:rPr>
              <a:t>Brainstorming de </a:t>
            </a:r>
            <a:r>
              <a:rPr lang="en-US" sz="3500" b="1" dirty="0" err="1" smtClean="0">
                <a:solidFill>
                  <a:schemeClr val="bg1"/>
                </a:solidFill>
                <a:latin typeface="Raleway" charset="0"/>
              </a:rPr>
              <a:t>tareas</a:t>
            </a:r>
            <a:r>
              <a:rPr lang="en-US" sz="3500" b="1" dirty="0" smtClean="0">
                <a:solidFill>
                  <a:schemeClr val="bg1"/>
                </a:solidFill>
                <a:latin typeface="Raleway" charset="0"/>
              </a:rPr>
              <a:t> (15’) </a:t>
            </a:r>
            <a:endParaRPr lang="es-ES" sz="3500" b="1" dirty="0">
              <a:solidFill>
                <a:schemeClr val="bg1"/>
              </a:solidFill>
              <a:latin typeface="Raleway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4" y="1172739"/>
            <a:ext cx="9124976" cy="454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6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79"/>
            <a:ext cx="9144000" cy="571244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" y="254939"/>
            <a:ext cx="9144000" cy="632049"/>
          </a:xfrm>
          <a:prstGeom prst="rect">
            <a:avLst/>
          </a:prstGeom>
          <a:noFill/>
        </p:spPr>
        <p:txBody>
          <a:bodyPr wrap="square" lIns="92535" tIns="46268" rIns="92535" bIns="46268" rtlCol="0">
            <a:spAutoFit/>
          </a:bodyPr>
          <a:lstStyle/>
          <a:p>
            <a:r>
              <a:rPr lang="es-ES" sz="3500" b="1" dirty="0" smtClean="0">
                <a:solidFill>
                  <a:schemeClr val="bg1"/>
                </a:solidFill>
                <a:latin typeface="Raleway" charset="0"/>
              </a:rPr>
              <a:t>Organizar, combinar </a:t>
            </a:r>
            <a:r>
              <a:rPr lang="es-ES" sz="3500" b="1" dirty="0">
                <a:solidFill>
                  <a:schemeClr val="bg1"/>
                </a:solidFill>
                <a:latin typeface="Raleway" charset="0"/>
              </a:rPr>
              <a:t>y ordenar </a:t>
            </a:r>
            <a:r>
              <a:rPr lang="es-ES" sz="3500" b="1" dirty="0" smtClean="0">
                <a:solidFill>
                  <a:schemeClr val="bg1"/>
                </a:solidFill>
                <a:latin typeface="Raleway" charset="0"/>
              </a:rPr>
              <a:t>tareas </a:t>
            </a:r>
            <a:r>
              <a:rPr lang="en-US" sz="3500" b="1" dirty="0" smtClean="0">
                <a:solidFill>
                  <a:schemeClr val="bg1"/>
                </a:solidFill>
                <a:latin typeface="Raleway" charset="0"/>
              </a:rPr>
              <a:t>(15’) </a:t>
            </a:r>
            <a:endParaRPr lang="es-ES" sz="3500" b="1" dirty="0">
              <a:solidFill>
                <a:schemeClr val="bg1"/>
              </a:solidFill>
              <a:latin typeface="Raleway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9" y="1171337"/>
            <a:ext cx="9146980" cy="454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6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79"/>
            <a:ext cx="9144000" cy="571244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68478" y="254939"/>
            <a:ext cx="8579986" cy="632049"/>
          </a:xfrm>
          <a:prstGeom prst="rect">
            <a:avLst/>
          </a:prstGeom>
          <a:noFill/>
        </p:spPr>
        <p:txBody>
          <a:bodyPr wrap="square" lIns="92535" tIns="46268" rIns="92535" bIns="46268" rtlCol="0">
            <a:spAutoFit/>
          </a:bodyPr>
          <a:lstStyle/>
          <a:p>
            <a:r>
              <a:rPr lang="es-ES" sz="3500" b="1" dirty="0" smtClean="0">
                <a:solidFill>
                  <a:schemeClr val="bg1"/>
                </a:solidFill>
                <a:latin typeface="Raleway" charset="0"/>
              </a:rPr>
              <a:t>Identificar dependencias externas (20’) </a:t>
            </a:r>
            <a:endParaRPr lang="es-ES" sz="3500" b="1" dirty="0">
              <a:solidFill>
                <a:schemeClr val="bg1"/>
              </a:solidFill>
              <a:latin typeface="Raleway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6177"/>
            <a:ext cx="9143999" cy="453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6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79"/>
            <a:ext cx="9144000" cy="571244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42867" y="254938"/>
            <a:ext cx="8993630" cy="632049"/>
          </a:xfrm>
          <a:prstGeom prst="rect">
            <a:avLst/>
          </a:prstGeom>
          <a:noFill/>
        </p:spPr>
        <p:txBody>
          <a:bodyPr wrap="square" lIns="92535" tIns="46268" rIns="92535" bIns="46268" rtlCol="0">
            <a:spAutoFit/>
          </a:bodyPr>
          <a:lstStyle/>
          <a:p>
            <a:r>
              <a:rPr lang="es-ES" sz="3500" b="1" dirty="0" smtClean="0">
                <a:solidFill>
                  <a:schemeClr val="bg1"/>
                </a:solidFill>
                <a:latin typeface="Raleway" charset="0"/>
              </a:rPr>
              <a:t>Agregar tareas </a:t>
            </a:r>
            <a:r>
              <a:rPr lang="es-ES" sz="3500" b="1" dirty="0" smtClean="0">
                <a:solidFill>
                  <a:schemeClr val="bg1"/>
                </a:solidFill>
                <a:latin typeface="Raleway" charset="0"/>
                <a:sym typeface="Wingdings" pitchFamily="2" charset="2"/>
              </a:rPr>
              <a:t> </a:t>
            </a:r>
            <a:r>
              <a:rPr lang="es-ES" sz="3500" b="1" dirty="0" smtClean="0">
                <a:solidFill>
                  <a:schemeClr val="bg1"/>
                </a:solidFill>
                <a:latin typeface="Raleway" charset="0"/>
              </a:rPr>
              <a:t>mitigación riesgos </a:t>
            </a:r>
            <a:r>
              <a:rPr lang="es-ES" sz="3500" b="1" dirty="0">
                <a:solidFill>
                  <a:schemeClr val="bg1"/>
                </a:solidFill>
                <a:latin typeface="Raleway" charset="0"/>
              </a:rPr>
              <a:t>(</a:t>
            </a:r>
            <a:r>
              <a:rPr lang="es-ES" sz="3500" b="1" dirty="0" smtClean="0">
                <a:solidFill>
                  <a:schemeClr val="bg1"/>
                </a:solidFill>
                <a:latin typeface="Raleway" charset="0"/>
              </a:rPr>
              <a:t>20’) </a:t>
            </a:r>
            <a:endParaRPr lang="es-ES" sz="3500" b="1" dirty="0">
              <a:solidFill>
                <a:schemeClr val="bg1"/>
              </a:solidFill>
              <a:latin typeface="Raleway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1" y="1168727"/>
            <a:ext cx="9146281" cy="454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6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79"/>
            <a:ext cx="9144000" cy="571244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68478" y="254939"/>
            <a:ext cx="9084042" cy="632049"/>
          </a:xfrm>
          <a:prstGeom prst="rect">
            <a:avLst/>
          </a:prstGeom>
          <a:noFill/>
        </p:spPr>
        <p:txBody>
          <a:bodyPr wrap="square" lIns="92535" tIns="46268" rIns="92535" bIns="46268" rtlCol="0">
            <a:spAutoFit/>
          </a:bodyPr>
          <a:lstStyle/>
          <a:p>
            <a:r>
              <a:rPr lang="en-US" sz="3500" b="1" dirty="0" err="1" smtClean="0">
                <a:solidFill>
                  <a:schemeClr val="bg1"/>
                </a:solidFill>
                <a:latin typeface="Raleway" charset="0"/>
              </a:rPr>
              <a:t>Identificar</a:t>
            </a:r>
            <a:r>
              <a:rPr lang="en-US" sz="3500" b="1" dirty="0" smtClean="0">
                <a:solidFill>
                  <a:schemeClr val="bg1"/>
                </a:solidFill>
                <a:latin typeface="Raleway" charset="0"/>
              </a:rPr>
              <a:t> Walking Skeleton &amp; MVP (5’) </a:t>
            </a:r>
            <a:endParaRPr lang="es-ES" sz="3500" b="1" dirty="0">
              <a:solidFill>
                <a:schemeClr val="bg1"/>
              </a:solidFill>
              <a:latin typeface="Raleway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67912"/>
            <a:ext cx="9144000" cy="454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5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79"/>
            <a:ext cx="9144000" cy="571244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68478" y="254939"/>
            <a:ext cx="6419745" cy="632049"/>
          </a:xfrm>
          <a:prstGeom prst="rect">
            <a:avLst/>
          </a:prstGeom>
          <a:noFill/>
        </p:spPr>
        <p:txBody>
          <a:bodyPr wrap="square" lIns="92535" tIns="46268" rIns="92535" bIns="46268" rtlCol="0">
            <a:spAutoFit/>
          </a:bodyPr>
          <a:lstStyle/>
          <a:p>
            <a:r>
              <a:rPr lang="en-US" sz="3500" b="1" dirty="0" smtClean="0">
                <a:solidFill>
                  <a:schemeClr val="bg1"/>
                </a:solidFill>
                <a:latin typeface="Raleway" charset="0"/>
              </a:rPr>
              <a:t>Registrar la </a:t>
            </a:r>
            <a:r>
              <a:rPr lang="en-US" sz="3500" b="1" dirty="0" err="1" smtClean="0">
                <a:solidFill>
                  <a:schemeClr val="bg1"/>
                </a:solidFill>
                <a:latin typeface="Raleway" charset="0"/>
              </a:rPr>
              <a:t>salida</a:t>
            </a:r>
            <a:r>
              <a:rPr lang="en-US" sz="3500" b="1" dirty="0" smtClean="0">
                <a:solidFill>
                  <a:schemeClr val="bg1"/>
                </a:solidFill>
                <a:latin typeface="Raleway" charset="0"/>
              </a:rPr>
              <a:t> (5’) </a:t>
            </a:r>
            <a:endParaRPr lang="es-ES" sz="3500" b="1" dirty="0">
              <a:solidFill>
                <a:schemeClr val="bg1"/>
              </a:solidFill>
              <a:latin typeface="Raleway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4" y="1170194"/>
            <a:ext cx="9172574" cy="45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5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79"/>
            <a:ext cx="9144000" cy="5712444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80" y="1849388"/>
            <a:ext cx="8796008" cy="2808312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68479" y="254939"/>
            <a:ext cx="5770130" cy="632049"/>
          </a:xfrm>
          <a:prstGeom prst="rect">
            <a:avLst/>
          </a:prstGeom>
          <a:noFill/>
        </p:spPr>
        <p:txBody>
          <a:bodyPr wrap="square" lIns="92535" tIns="46268" rIns="92535" bIns="46268" rtlCol="0">
            <a:spAutoFit/>
          </a:bodyPr>
          <a:lstStyle/>
          <a:p>
            <a:r>
              <a:rPr lang="es-ES" sz="3500" b="1" dirty="0" smtClean="0">
                <a:solidFill>
                  <a:schemeClr val="bg1"/>
                </a:solidFill>
                <a:latin typeface="Raleway" charset="0"/>
              </a:rPr>
              <a:t>¿Preguntas?</a:t>
            </a:r>
            <a:endParaRPr lang="es-ES" sz="3500" b="1" dirty="0">
              <a:solidFill>
                <a:schemeClr val="bg1"/>
              </a:solidFill>
              <a:latin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01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6663"/>
            <a:ext cx="8820471" cy="5398337"/>
          </a:xfrm>
        </p:spPr>
      </p:pic>
      <p:sp>
        <p:nvSpPr>
          <p:cNvPr id="7" name="6 CuadroTexto"/>
          <p:cNvSpPr txBox="1"/>
          <p:nvPr/>
        </p:nvSpPr>
        <p:spPr>
          <a:xfrm>
            <a:off x="32144" y="122889"/>
            <a:ext cx="4052709" cy="462772"/>
          </a:xfrm>
          <a:prstGeom prst="rect">
            <a:avLst/>
          </a:prstGeom>
          <a:noFill/>
        </p:spPr>
        <p:txBody>
          <a:bodyPr wrap="square" lIns="92535" tIns="46268" rIns="92535" bIns="46268" rtlCol="0">
            <a:spAutoFit/>
          </a:bodyPr>
          <a:lstStyle/>
          <a:p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Raleway" charset="0"/>
              </a:rPr>
              <a:t>Volvemos a las técnicas..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-394590" y="80117"/>
            <a:ext cx="4479443" cy="58015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2535" tIns="46268" rIns="92535" bIns="46268"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274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79"/>
            <a:ext cx="9144000" cy="571244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68479" y="254939"/>
            <a:ext cx="8427426" cy="647437"/>
          </a:xfrm>
          <a:prstGeom prst="rect">
            <a:avLst/>
          </a:prstGeom>
          <a:noFill/>
        </p:spPr>
        <p:txBody>
          <a:bodyPr wrap="square" lIns="92535" tIns="46268" rIns="92535" bIns="46268" rtlCol="0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latin typeface="Raleway" charset="0"/>
              </a:rPr>
              <a:t>The</a:t>
            </a:r>
            <a:r>
              <a:rPr lang="en-US" sz="3600" b="1" dirty="0"/>
              <a:t> </a:t>
            </a:r>
            <a:r>
              <a:rPr lang="en-US" sz="3500" b="1" dirty="0">
                <a:solidFill>
                  <a:schemeClr val="bg1"/>
                </a:solidFill>
                <a:latin typeface="Raleway" charset="0"/>
              </a:rPr>
              <a:t>magic of pi for project managers</a:t>
            </a:r>
            <a:endParaRPr lang="es-ES" sz="3500" b="1" dirty="0">
              <a:solidFill>
                <a:schemeClr val="bg1"/>
              </a:solidFill>
              <a:latin typeface="Raleway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16235" y="1633364"/>
            <a:ext cx="79319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8C2D"/>
              </a:buClr>
            </a:pPr>
            <a:r>
              <a:rPr lang="es-ES" dirty="0" smtClean="0">
                <a:latin typeface="Raleway" charset="0"/>
              </a:rPr>
              <a:t>La estimación del equipo multiplíquenla por:</a:t>
            </a:r>
          </a:p>
          <a:p>
            <a:pPr>
              <a:buClr>
                <a:srgbClr val="FF8C2D"/>
              </a:buClr>
            </a:pPr>
            <a:endParaRPr lang="es-ES" dirty="0" smtClean="0">
              <a:latin typeface="Raleway" charset="0"/>
            </a:endParaRPr>
          </a:p>
          <a:p>
            <a:pPr marL="342900" indent="-342900">
              <a:buClr>
                <a:srgbClr val="FF8C2D"/>
              </a:buClr>
              <a:buFont typeface="Wingdings" pitchFamily="2" charset="2"/>
              <a:buChar char="v"/>
            </a:pPr>
            <a:r>
              <a:rPr lang="es-ES" dirty="0" smtClean="0">
                <a:latin typeface="Raleway" charset="0"/>
              </a:rPr>
              <a:t>π </a:t>
            </a:r>
          </a:p>
          <a:p>
            <a:pPr marL="852195" lvl="1" indent="-342900">
              <a:buClr>
                <a:srgbClr val="FF8C2D"/>
              </a:buClr>
              <a:buFont typeface="Courier New" pitchFamily="49" charset="0"/>
              <a:buChar char="o"/>
            </a:pPr>
            <a:r>
              <a:rPr lang="es-ES" dirty="0" smtClean="0">
                <a:latin typeface="Raleway" charset="0"/>
              </a:rPr>
              <a:t>Equipos pequeños y conocidos</a:t>
            </a:r>
          </a:p>
          <a:p>
            <a:pPr marL="852195" lvl="1" indent="-342900">
              <a:buClr>
                <a:srgbClr val="FF8C2D"/>
              </a:buClr>
              <a:buFont typeface="Courier New" pitchFamily="49" charset="0"/>
              <a:buChar char="o"/>
            </a:pPr>
            <a:r>
              <a:rPr lang="es-ES" dirty="0" smtClean="0">
                <a:latin typeface="Raleway" charset="0"/>
              </a:rPr>
              <a:t>Trabajo nuevo</a:t>
            </a:r>
          </a:p>
          <a:p>
            <a:pPr marL="342900" indent="-342900">
              <a:buClr>
                <a:srgbClr val="FF8C2D"/>
              </a:buClr>
              <a:buFont typeface="Wingdings" pitchFamily="2" charset="2"/>
              <a:buChar char="v"/>
            </a:pPr>
            <a:r>
              <a:rPr lang="es-ES" dirty="0" smtClean="0">
                <a:latin typeface="Raleway" charset="0"/>
              </a:rPr>
              <a:t>π </a:t>
            </a:r>
            <a:r>
              <a:rPr lang="es-ES" dirty="0">
                <a:latin typeface="Raleway" charset="0"/>
              </a:rPr>
              <a:t>^ 2 </a:t>
            </a:r>
            <a:endParaRPr lang="es-ES" dirty="0" smtClean="0">
              <a:latin typeface="Raleway" charset="0"/>
            </a:endParaRPr>
          </a:p>
          <a:p>
            <a:pPr marL="852195" lvl="1" indent="-342900">
              <a:buClr>
                <a:srgbClr val="FF8C2D"/>
              </a:buClr>
              <a:buFont typeface="Courier New" pitchFamily="49" charset="0"/>
              <a:buChar char="o"/>
            </a:pPr>
            <a:r>
              <a:rPr lang="es-ES" dirty="0" smtClean="0">
                <a:latin typeface="Raleway" charset="0"/>
              </a:rPr>
              <a:t>Equipos desconocidos</a:t>
            </a:r>
          </a:p>
          <a:p>
            <a:pPr marL="852195" lvl="1" indent="-342900">
              <a:buClr>
                <a:srgbClr val="FF8C2D"/>
              </a:buClr>
              <a:buFont typeface="Courier New" pitchFamily="49" charset="0"/>
              <a:buChar char="o"/>
            </a:pPr>
            <a:r>
              <a:rPr lang="es-ES" dirty="0">
                <a:latin typeface="Raleway" charset="0"/>
              </a:rPr>
              <a:t>Trabajo </a:t>
            </a:r>
            <a:r>
              <a:rPr lang="es-ES" dirty="0" smtClean="0">
                <a:latin typeface="Raleway" charset="0"/>
              </a:rPr>
              <a:t>nuevo</a:t>
            </a:r>
          </a:p>
          <a:p>
            <a:pPr marL="342900" indent="-342900">
              <a:buClr>
                <a:srgbClr val="FF8C2D"/>
              </a:buClr>
              <a:buFont typeface="Wingdings" pitchFamily="2" charset="2"/>
              <a:buChar char="v"/>
            </a:pPr>
            <a:r>
              <a:rPr lang="es-ES" dirty="0" smtClean="0">
                <a:latin typeface="Raleway" charset="0"/>
              </a:rPr>
              <a:t>√</a:t>
            </a:r>
            <a:r>
              <a:rPr lang="es-ES" dirty="0">
                <a:latin typeface="Raleway" charset="0"/>
              </a:rPr>
              <a:t>π </a:t>
            </a:r>
            <a:endParaRPr lang="es-ES" dirty="0" smtClean="0">
              <a:latin typeface="Raleway" charset="0"/>
            </a:endParaRPr>
          </a:p>
          <a:p>
            <a:pPr marL="852195" lvl="1" indent="-342900">
              <a:buClr>
                <a:srgbClr val="FF8C2D"/>
              </a:buClr>
              <a:buFont typeface="Courier New" pitchFamily="49" charset="0"/>
              <a:buChar char="o"/>
            </a:pPr>
            <a:r>
              <a:rPr lang="es-ES" dirty="0" smtClean="0">
                <a:latin typeface="Raleway" charset="0"/>
              </a:rPr>
              <a:t>Equipos conocidos</a:t>
            </a:r>
          </a:p>
          <a:p>
            <a:pPr marL="852195" lvl="1" indent="-342900">
              <a:buClr>
                <a:srgbClr val="FF8C2D"/>
              </a:buClr>
              <a:buFont typeface="Courier New" pitchFamily="49" charset="0"/>
              <a:buChar char="o"/>
            </a:pPr>
            <a:r>
              <a:rPr lang="es-ES" dirty="0" smtClean="0">
                <a:latin typeface="Raleway" charset="0"/>
              </a:rPr>
              <a:t>Ya empezaron</a:t>
            </a:r>
          </a:p>
          <a:p>
            <a:pPr marL="852195" lvl="1" indent="-342900">
              <a:buClr>
                <a:srgbClr val="FF8C2D"/>
              </a:buClr>
              <a:buFont typeface="Courier New" pitchFamily="49" charset="0"/>
              <a:buChar char="o"/>
            </a:pPr>
            <a:r>
              <a:rPr lang="es-ES" dirty="0" smtClean="0">
                <a:latin typeface="Raleway" charset="0"/>
              </a:rPr>
              <a:t>Conocen su trabajo</a:t>
            </a:r>
            <a:endParaRPr lang="es-ES" dirty="0">
              <a:latin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72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79"/>
            <a:ext cx="9144000" cy="5712444"/>
          </a:xfrm>
          <a:prstGeom prst="rect">
            <a:avLst/>
          </a:prstGeom>
        </p:spPr>
      </p:pic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9" y="1172171"/>
            <a:ext cx="9145689" cy="4541551"/>
          </a:xfrm>
        </p:spPr>
      </p:pic>
      <p:sp>
        <p:nvSpPr>
          <p:cNvPr id="7" name="6 CuadroTexto"/>
          <p:cNvSpPr txBox="1"/>
          <p:nvPr/>
        </p:nvSpPr>
        <p:spPr>
          <a:xfrm>
            <a:off x="168479" y="254939"/>
            <a:ext cx="8427426" cy="647437"/>
          </a:xfrm>
          <a:prstGeom prst="rect">
            <a:avLst/>
          </a:prstGeom>
          <a:noFill/>
        </p:spPr>
        <p:txBody>
          <a:bodyPr wrap="square" lIns="92535" tIns="46268" rIns="92535" bIns="46268" rtlCol="0">
            <a:spAutoFit/>
          </a:bodyPr>
          <a:lstStyle/>
          <a:p>
            <a:r>
              <a:rPr lang="en-US" sz="3500" b="1" dirty="0" err="1" smtClean="0">
                <a:solidFill>
                  <a:schemeClr val="bg1"/>
                </a:solidFill>
                <a:latin typeface="Raleway" charset="0"/>
              </a:rPr>
              <a:t>Análisis</a:t>
            </a:r>
            <a:r>
              <a:rPr lang="en-US" sz="3500" b="1" dirty="0" smtClean="0">
                <a:solidFill>
                  <a:schemeClr val="bg1"/>
                </a:solidFill>
                <a:latin typeface="Raleway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Raleway" charset="0"/>
              </a:rPr>
              <a:t>técnico</a:t>
            </a:r>
            <a:r>
              <a:rPr lang="en-US" sz="3500" b="1" dirty="0" smtClean="0">
                <a:solidFill>
                  <a:schemeClr val="bg1"/>
                </a:solidFill>
                <a:latin typeface="Raleway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Raleway" charset="0"/>
              </a:rPr>
              <a:t>vs</a:t>
            </a:r>
            <a:r>
              <a:rPr lang="en-US" sz="3500" b="1" dirty="0" smtClean="0">
                <a:solidFill>
                  <a:schemeClr val="bg1"/>
                </a:solidFill>
                <a:latin typeface="Raleway" charset="0"/>
              </a:rPr>
              <a:t> fundamental</a:t>
            </a:r>
            <a:endParaRPr lang="es-ES" sz="3500" b="1" dirty="0">
              <a:solidFill>
                <a:schemeClr val="bg1"/>
              </a:solidFill>
              <a:latin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41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79"/>
            <a:ext cx="9144000" cy="571244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68479" y="254939"/>
            <a:ext cx="5411633" cy="647437"/>
          </a:xfrm>
          <a:prstGeom prst="rect">
            <a:avLst/>
          </a:prstGeom>
          <a:noFill/>
        </p:spPr>
        <p:txBody>
          <a:bodyPr wrap="square" lIns="92535" tIns="46268" rIns="92535" bIns="46268" rtlCol="0">
            <a:spAutoFit/>
          </a:bodyPr>
          <a:lstStyle/>
          <a:p>
            <a:r>
              <a:rPr lang="en-US" sz="3500" b="1" dirty="0" err="1" smtClean="0">
                <a:solidFill>
                  <a:schemeClr val="bg1"/>
                </a:solidFill>
                <a:latin typeface="Raleway" charset="0"/>
              </a:rPr>
              <a:t>Supuestos</a:t>
            </a:r>
            <a:r>
              <a:rPr lang="en-US" sz="3500" b="1" dirty="0" smtClean="0">
                <a:solidFill>
                  <a:schemeClr val="bg1"/>
                </a:solidFill>
                <a:latin typeface="Raleway" charset="0"/>
              </a:rPr>
              <a:t> &amp; </a:t>
            </a:r>
            <a:r>
              <a:rPr lang="en-US" sz="3500" b="1" dirty="0" err="1" smtClean="0">
                <a:solidFill>
                  <a:schemeClr val="bg1"/>
                </a:solidFill>
                <a:latin typeface="Raleway" charset="0"/>
              </a:rPr>
              <a:t>Riesgos</a:t>
            </a:r>
            <a:endParaRPr lang="es-ES" sz="3500" b="1" dirty="0">
              <a:solidFill>
                <a:schemeClr val="bg1"/>
              </a:solidFill>
              <a:latin typeface="Raleway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9948" y="2518597"/>
            <a:ext cx="42179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latin typeface="Raleway" panose="020B0604020202020204" charset="0"/>
              </a:rPr>
              <a:t>Condición</a:t>
            </a:r>
            <a:r>
              <a:rPr lang="es-AR" dirty="0">
                <a:latin typeface="Raleway" panose="020B0604020202020204" charset="0"/>
              </a:rPr>
              <a:t>, situación o estado del proyecto o de su entorno, que se asume como verdadera para la planificación.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173556" y="1687054"/>
            <a:ext cx="19495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b="1" dirty="0" smtClean="0">
                <a:solidFill>
                  <a:srgbClr val="FF8C2D"/>
                </a:solidFill>
                <a:latin typeface="Raleway" charset="0"/>
              </a:rPr>
              <a:t>Supuesto</a:t>
            </a:r>
            <a:endParaRPr lang="es-ES" sz="3000" b="1" dirty="0">
              <a:solidFill>
                <a:srgbClr val="FF8C2D"/>
              </a:solidFill>
              <a:latin typeface="Raleway" charset="0"/>
            </a:endParaRPr>
          </a:p>
        </p:txBody>
      </p:sp>
      <p:sp>
        <p:nvSpPr>
          <p:cNvPr id="7" name="7 CuadroTexto"/>
          <p:cNvSpPr txBox="1"/>
          <p:nvPr/>
        </p:nvSpPr>
        <p:spPr>
          <a:xfrm>
            <a:off x="5998092" y="1687054"/>
            <a:ext cx="14446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b="1" dirty="0" smtClean="0">
                <a:solidFill>
                  <a:srgbClr val="FF8C2D"/>
                </a:solidFill>
                <a:latin typeface="Raleway" charset="0"/>
              </a:rPr>
              <a:t>Riesgo</a:t>
            </a:r>
            <a:endParaRPr lang="es-ES" sz="3000" b="1" dirty="0">
              <a:solidFill>
                <a:srgbClr val="FF8C2D"/>
              </a:solidFill>
              <a:latin typeface="Raleway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18711" y="2517236"/>
            <a:ext cx="421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latin typeface="Raleway" panose="020B0604020202020204" charset="0"/>
              </a:rPr>
              <a:t>Evento o condición incierta que </a:t>
            </a:r>
            <a:r>
              <a:rPr lang="es-AR" dirty="0">
                <a:latin typeface="Raleway" panose="020B0604020202020204" charset="0"/>
              </a:rPr>
              <a:t>si ocurre, tiene un efecto positivo o negativo sobre el </a:t>
            </a:r>
            <a:r>
              <a:rPr lang="es-AR" dirty="0" smtClean="0">
                <a:latin typeface="Raleway" panose="020B0604020202020204" charset="0"/>
              </a:rPr>
              <a:t>proyecto.</a:t>
            </a:r>
            <a:endParaRPr lang="es-AR" dirty="0">
              <a:latin typeface="Raleway" panose="020B06040202020202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044" y="4760680"/>
            <a:ext cx="8868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rgbClr val="FF8C2D"/>
                </a:solidFill>
                <a:latin typeface="Raleway" panose="020B0604020202020204" charset="0"/>
              </a:rPr>
              <a:t>Supuestos no validados son riesgos, riesgos no mitigados son </a:t>
            </a:r>
            <a:r>
              <a:rPr lang="es-AR" dirty="0" smtClean="0">
                <a:solidFill>
                  <a:srgbClr val="FF8C2D"/>
                </a:solidFill>
                <a:latin typeface="Raleway" panose="020B0604020202020204" charset="0"/>
              </a:rPr>
              <a:t>problemas.</a:t>
            </a:r>
            <a:r>
              <a:rPr lang="es-AR" dirty="0" smtClean="0">
                <a:latin typeface="Raleway" panose="020B0604020202020204" charset="0"/>
              </a:rPr>
              <a:t> </a:t>
            </a:r>
            <a:endParaRPr lang="es-AR" dirty="0">
              <a:latin typeface="Raleway" panose="020B060402020202020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577824"/>
            <a:ext cx="91440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-44543" y="5391403"/>
            <a:ext cx="91440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72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5713722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-135211" y="1451983"/>
            <a:ext cx="3340602" cy="103837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2535" tIns="46268" rIns="92535" bIns="46268"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-16675" y="1545169"/>
            <a:ext cx="3222066" cy="924436"/>
          </a:xfrm>
          <a:prstGeom prst="rect">
            <a:avLst/>
          </a:prstGeom>
          <a:noFill/>
        </p:spPr>
        <p:txBody>
          <a:bodyPr wrap="square" lIns="92535" tIns="46268" rIns="92535" bIns="46268" rtlCol="0">
            <a:spAutoFit/>
          </a:bodyPr>
          <a:lstStyle/>
          <a:p>
            <a:r>
              <a:rPr lang="es-ES" sz="2700" b="1" dirty="0">
                <a:solidFill>
                  <a:schemeClr val="bg1"/>
                </a:solidFill>
                <a:latin typeface="Raleway" charset="0"/>
              </a:rPr>
              <a:t>Tips &amp; Consideraciones</a:t>
            </a:r>
          </a:p>
        </p:txBody>
      </p:sp>
    </p:spTree>
    <p:extLst>
      <p:ext uri="{BB962C8B-B14F-4D97-AF65-F5344CB8AC3E}">
        <p14:creationId xmlns:p14="http://schemas.microsoft.com/office/powerpoint/2010/main" val="104146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71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94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79"/>
            <a:ext cx="9144000" cy="571244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68479" y="254939"/>
            <a:ext cx="7139825" cy="632049"/>
          </a:xfrm>
          <a:prstGeom prst="rect">
            <a:avLst/>
          </a:prstGeom>
          <a:noFill/>
        </p:spPr>
        <p:txBody>
          <a:bodyPr wrap="square" lIns="92535" tIns="46268" rIns="92535" bIns="46268" rtlCol="0">
            <a:spAutoFit/>
          </a:bodyPr>
          <a:lstStyle/>
          <a:p>
            <a:r>
              <a:rPr lang="en-US" sz="3500" b="1" dirty="0" err="1" smtClean="0">
                <a:solidFill>
                  <a:schemeClr val="bg1"/>
                </a:solidFill>
                <a:latin typeface="Raleway" charset="0"/>
              </a:rPr>
              <a:t>Gestionar</a:t>
            </a:r>
            <a:r>
              <a:rPr lang="en-US" sz="3500" b="1" dirty="0" smtClean="0">
                <a:solidFill>
                  <a:schemeClr val="bg1"/>
                </a:solidFill>
                <a:latin typeface="Raleway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Raleway" charset="0"/>
              </a:rPr>
              <a:t>supuestos</a:t>
            </a:r>
            <a:r>
              <a:rPr lang="en-US" sz="3500" b="1" dirty="0" smtClean="0">
                <a:solidFill>
                  <a:schemeClr val="bg1"/>
                </a:solidFill>
                <a:latin typeface="Raleway" charset="0"/>
              </a:rPr>
              <a:t> &amp; </a:t>
            </a:r>
            <a:r>
              <a:rPr lang="en-US" sz="3500" b="1" dirty="0" err="1" smtClean="0">
                <a:solidFill>
                  <a:schemeClr val="bg1"/>
                </a:solidFill>
                <a:latin typeface="Raleway" charset="0"/>
              </a:rPr>
              <a:t>riesgos</a:t>
            </a:r>
            <a:endParaRPr lang="es-ES" sz="3500" b="1" dirty="0">
              <a:solidFill>
                <a:schemeClr val="bg1"/>
              </a:solidFill>
              <a:latin typeface="Raleway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35" y="1888005"/>
            <a:ext cx="33171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8C2D"/>
              </a:buClr>
              <a:buFont typeface="Wingdings" panose="05000000000000000000" pitchFamily="2" charset="2"/>
              <a:buChar char="v"/>
            </a:pPr>
            <a:r>
              <a:rPr lang="x-none" dirty="0" smtClean="0">
                <a:latin typeface="Raleway" panose="020B0604020202020204" charset="0"/>
              </a:rPr>
              <a:t>Identificar</a:t>
            </a:r>
          </a:p>
          <a:p>
            <a:pPr marL="342900" indent="-342900">
              <a:lnSpc>
                <a:spcPct val="150000"/>
              </a:lnSpc>
              <a:buClr>
                <a:srgbClr val="FF8C2D"/>
              </a:buClr>
              <a:buFont typeface="Wingdings" panose="05000000000000000000" pitchFamily="2" charset="2"/>
              <a:buChar char="v"/>
            </a:pPr>
            <a:endParaRPr lang="x-none" dirty="0" smtClean="0">
              <a:latin typeface="Raleway" panose="020B0604020202020204" charset="0"/>
            </a:endParaRPr>
          </a:p>
          <a:p>
            <a:pPr marL="342900" indent="-342900">
              <a:lnSpc>
                <a:spcPct val="150000"/>
              </a:lnSpc>
              <a:buClr>
                <a:srgbClr val="FF8C2D"/>
              </a:buClr>
              <a:buFont typeface="Wingdings" panose="05000000000000000000" pitchFamily="2" charset="2"/>
              <a:buChar char="v"/>
            </a:pPr>
            <a:r>
              <a:rPr lang="x-none" dirty="0" smtClean="0">
                <a:latin typeface="Raleway" panose="020B0604020202020204" charset="0"/>
              </a:rPr>
              <a:t>Generar planes de contingencia</a:t>
            </a:r>
          </a:p>
          <a:p>
            <a:pPr marL="342900" indent="-342900">
              <a:lnSpc>
                <a:spcPct val="150000"/>
              </a:lnSpc>
              <a:buClr>
                <a:srgbClr val="FF8C2D"/>
              </a:buClr>
              <a:buFont typeface="Wingdings" panose="05000000000000000000" pitchFamily="2" charset="2"/>
              <a:buChar char="v"/>
            </a:pPr>
            <a:endParaRPr lang="x-none" dirty="0" smtClean="0">
              <a:latin typeface="Raleway" panose="020B0604020202020204" charset="0"/>
            </a:endParaRPr>
          </a:p>
          <a:p>
            <a:pPr marL="342900" indent="-342900">
              <a:lnSpc>
                <a:spcPct val="150000"/>
              </a:lnSpc>
              <a:buClr>
                <a:srgbClr val="FF8C2D"/>
              </a:buClr>
              <a:buFont typeface="Wingdings" panose="05000000000000000000" pitchFamily="2" charset="2"/>
              <a:buChar char="v"/>
            </a:pPr>
            <a:r>
              <a:rPr lang="x-none" dirty="0" smtClean="0">
                <a:latin typeface="Raleway" panose="020B0604020202020204" charset="0"/>
              </a:rPr>
              <a:t>Seguimiento &amp; control</a:t>
            </a:r>
            <a:endParaRPr lang="es-AR" dirty="0">
              <a:latin typeface="Raleway" panose="020B0604020202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163513"/>
            <a:ext cx="5292081" cy="455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7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3787</TotalTime>
  <Words>485</Words>
  <Application>Microsoft Office PowerPoint</Application>
  <PresentationFormat>Presentación en pantalla (16:10)</PresentationFormat>
  <Paragraphs>146</Paragraphs>
  <Slides>28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4" baseType="lpstr">
      <vt:lpstr>Arial</vt:lpstr>
      <vt:lpstr>Calibri</vt:lpstr>
      <vt:lpstr>Courier New</vt:lpstr>
      <vt:lpstr>Raleway</vt:lpstr>
      <vt:lpstr>Wingdings</vt:lpstr>
      <vt:lpstr>template</vt:lpstr>
      <vt:lpstr>Engee IT S.R.L.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Engee IT S.R.L.</dc:title>
  <dc:creator>Andres Grosso</dc:creator>
  <cp:lastModifiedBy>Andres Grosso</cp:lastModifiedBy>
  <cp:revision>139</cp:revision>
  <dcterms:created xsi:type="dcterms:W3CDTF">2015-09-18T18:55:05Z</dcterms:created>
  <dcterms:modified xsi:type="dcterms:W3CDTF">2015-10-21T15:49:00Z</dcterms:modified>
</cp:coreProperties>
</file>