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35"/>
  </p:notesMasterIdLst>
  <p:sldIdLst>
    <p:sldId id="371" r:id="rId2"/>
    <p:sldId id="345" r:id="rId3"/>
    <p:sldId id="373" r:id="rId4"/>
    <p:sldId id="372" r:id="rId5"/>
    <p:sldId id="391" r:id="rId6"/>
    <p:sldId id="374" r:id="rId7"/>
    <p:sldId id="375" r:id="rId8"/>
    <p:sldId id="386" r:id="rId9"/>
    <p:sldId id="392" r:id="rId10"/>
    <p:sldId id="394" r:id="rId11"/>
    <p:sldId id="376" r:id="rId12"/>
    <p:sldId id="395" r:id="rId13"/>
    <p:sldId id="377" r:id="rId14"/>
    <p:sldId id="407" r:id="rId15"/>
    <p:sldId id="409" r:id="rId16"/>
    <p:sldId id="396" r:id="rId17"/>
    <p:sldId id="378" r:id="rId18"/>
    <p:sldId id="400" r:id="rId19"/>
    <p:sldId id="414" r:id="rId20"/>
    <p:sldId id="419" r:id="rId21"/>
    <p:sldId id="420" r:id="rId22"/>
    <p:sldId id="421" r:id="rId23"/>
    <p:sldId id="399" r:id="rId24"/>
    <p:sldId id="410" r:id="rId25"/>
    <p:sldId id="416" r:id="rId26"/>
    <p:sldId id="417" r:id="rId27"/>
    <p:sldId id="397" r:id="rId28"/>
    <p:sldId id="402" r:id="rId29"/>
    <p:sldId id="403" r:id="rId30"/>
    <p:sldId id="446" r:id="rId31"/>
    <p:sldId id="444" r:id="rId32"/>
    <p:sldId id="445" r:id="rId33"/>
    <p:sldId id="447" r:id="rId34"/>
  </p:sldIdLst>
  <p:sldSz cx="9144000" cy="5715000" type="screen16x10"/>
  <p:notesSz cx="6858000" cy="9144000"/>
  <p:embeddedFontLst>
    <p:embeddedFont>
      <p:font typeface="Calibri" pitchFamily="34" charset="0"/>
      <p:regular r:id="rId36"/>
      <p:bold r:id="rId37"/>
      <p:italic r:id="rId38"/>
      <p:boldItalic r:id="rId39"/>
    </p:embeddedFont>
    <p:embeddedFont>
      <p:font typeface="Raleway" charset="0"/>
      <p:regular r:id="rId40"/>
      <p:bold r:id="rId41"/>
    </p:embeddedFont>
  </p:embeddedFontLst>
  <p:defaultTextStyle>
    <a:defPPr>
      <a:defRPr lang="es-ES"/>
    </a:defPPr>
    <a:lvl1pPr marL="0" algn="l" defTabSz="1018592" rtl="0" eaLnBrk="1" latinLnBrk="0" hangingPunct="1">
      <a:defRPr sz="2000" kern="1200">
        <a:solidFill>
          <a:schemeClr val="tx1"/>
        </a:solidFill>
        <a:latin typeface="+mn-lt"/>
        <a:ea typeface="+mn-ea"/>
        <a:cs typeface="+mn-cs"/>
      </a:defRPr>
    </a:lvl1pPr>
    <a:lvl2pPr marL="509295" algn="l" defTabSz="1018592" rtl="0" eaLnBrk="1" latinLnBrk="0" hangingPunct="1">
      <a:defRPr sz="2000" kern="1200">
        <a:solidFill>
          <a:schemeClr val="tx1"/>
        </a:solidFill>
        <a:latin typeface="+mn-lt"/>
        <a:ea typeface="+mn-ea"/>
        <a:cs typeface="+mn-cs"/>
      </a:defRPr>
    </a:lvl2pPr>
    <a:lvl3pPr marL="1018592" algn="l" defTabSz="1018592" rtl="0" eaLnBrk="1" latinLnBrk="0" hangingPunct="1">
      <a:defRPr sz="2000" kern="1200">
        <a:solidFill>
          <a:schemeClr val="tx1"/>
        </a:solidFill>
        <a:latin typeface="+mn-lt"/>
        <a:ea typeface="+mn-ea"/>
        <a:cs typeface="+mn-cs"/>
      </a:defRPr>
    </a:lvl3pPr>
    <a:lvl4pPr marL="1527887" algn="l" defTabSz="1018592" rtl="0" eaLnBrk="1" latinLnBrk="0" hangingPunct="1">
      <a:defRPr sz="2000" kern="1200">
        <a:solidFill>
          <a:schemeClr val="tx1"/>
        </a:solidFill>
        <a:latin typeface="+mn-lt"/>
        <a:ea typeface="+mn-ea"/>
        <a:cs typeface="+mn-cs"/>
      </a:defRPr>
    </a:lvl4pPr>
    <a:lvl5pPr marL="2037184" algn="l" defTabSz="1018592" rtl="0" eaLnBrk="1" latinLnBrk="0" hangingPunct="1">
      <a:defRPr sz="2000" kern="1200">
        <a:solidFill>
          <a:schemeClr val="tx1"/>
        </a:solidFill>
        <a:latin typeface="+mn-lt"/>
        <a:ea typeface="+mn-ea"/>
        <a:cs typeface="+mn-cs"/>
      </a:defRPr>
    </a:lvl5pPr>
    <a:lvl6pPr marL="2546479" algn="l" defTabSz="1018592" rtl="0" eaLnBrk="1" latinLnBrk="0" hangingPunct="1">
      <a:defRPr sz="2000" kern="1200">
        <a:solidFill>
          <a:schemeClr val="tx1"/>
        </a:solidFill>
        <a:latin typeface="+mn-lt"/>
        <a:ea typeface="+mn-ea"/>
        <a:cs typeface="+mn-cs"/>
      </a:defRPr>
    </a:lvl6pPr>
    <a:lvl7pPr marL="3055776" algn="l" defTabSz="1018592" rtl="0" eaLnBrk="1" latinLnBrk="0" hangingPunct="1">
      <a:defRPr sz="2000" kern="1200">
        <a:solidFill>
          <a:schemeClr val="tx1"/>
        </a:solidFill>
        <a:latin typeface="+mn-lt"/>
        <a:ea typeface="+mn-ea"/>
        <a:cs typeface="+mn-cs"/>
      </a:defRPr>
    </a:lvl7pPr>
    <a:lvl8pPr marL="3565072" algn="l" defTabSz="1018592" rtl="0" eaLnBrk="1" latinLnBrk="0" hangingPunct="1">
      <a:defRPr sz="2000" kern="1200">
        <a:solidFill>
          <a:schemeClr val="tx1"/>
        </a:solidFill>
        <a:latin typeface="+mn-lt"/>
        <a:ea typeface="+mn-ea"/>
        <a:cs typeface="+mn-cs"/>
      </a:defRPr>
    </a:lvl8pPr>
    <a:lvl9pPr marL="4074369" algn="l" defTabSz="10185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80" userDrawn="1">
          <p15:clr>
            <a:srgbClr val="A4A3A4"/>
          </p15:clr>
        </p15:guide>
        <p15:guide id="2" pos="327" userDrawn="1">
          <p15:clr>
            <a:srgbClr val="A4A3A4"/>
          </p15:clr>
        </p15:guide>
        <p15:guide id="3" orient="horz" pos="1076" userDrawn="1">
          <p15:clr>
            <a:srgbClr val="A4A3A4"/>
          </p15:clr>
        </p15:guide>
        <p15:guide id="4" orient="horz" pos="3310">
          <p15:clr>
            <a:srgbClr val="A4A3A4"/>
          </p15:clr>
        </p15:guide>
        <p15:guide id="5" orient="horz" pos="1023">
          <p15:clr>
            <a:srgbClr val="A4A3A4"/>
          </p15:clr>
        </p15:guide>
        <p15:guide id="6" pos="3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1172" autoAdjust="0"/>
  </p:normalViewPr>
  <p:slideViewPr>
    <p:cSldViewPr>
      <p:cViewPr varScale="1">
        <p:scale>
          <a:sx n="71" d="100"/>
          <a:sy n="71" d="100"/>
        </p:scale>
        <p:origin x="-1356" y="-96"/>
      </p:cViewPr>
      <p:guideLst>
        <p:guide orient="horz" pos="3480"/>
        <p:guide orient="horz" pos="1076"/>
        <p:guide orient="horz" pos="3310"/>
        <p:guide orient="horz" pos="1023"/>
        <p:guide pos="327"/>
        <p:guide pos="34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21/10/2015</a:t>
            </a:fld>
            <a:endParaRPr lang="es-AR"/>
          </a:p>
        </p:txBody>
      </p:sp>
      <p:sp>
        <p:nvSpPr>
          <p:cNvPr id="4" name="3 Marcador de imagen de diapositiva"/>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18592" rtl="0" eaLnBrk="1" latinLnBrk="0" hangingPunct="1">
      <a:defRPr sz="1300" kern="1200">
        <a:solidFill>
          <a:schemeClr val="tx1"/>
        </a:solidFill>
        <a:latin typeface="+mn-lt"/>
        <a:ea typeface="+mn-ea"/>
        <a:cs typeface="+mn-cs"/>
      </a:defRPr>
    </a:lvl1pPr>
    <a:lvl2pPr marL="509295" algn="l" defTabSz="1018592" rtl="0" eaLnBrk="1" latinLnBrk="0" hangingPunct="1">
      <a:defRPr sz="1300" kern="1200">
        <a:solidFill>
          <a:schemeClr val="tx1"/>
        </a:solidFill>
        <a:latin typeface="+mn-lt"/>
        <a:ea typeface="+mn-ea"/>
        <a:cs typeface="+mn-cs"/>
      </a:defRPr>
    </a:lvl2pPr>
    <a:lvl3pPr marL="1018592" algn="l" defTabSz="1018592" rtl="0" eaLnBrk="1" latinLnBrk="0" hangingPunct="1">
      <a:defRPr sz="1300" kern="1200">
        <a:solidFill>
          <a:schemeClr val="tx1"/>
        </a:solidFill>
        <a:latin typeface="+mn-lt"/>
        <a:ea typeface="+mn-ea"/>
        <a:cs typeface="+mn-cs"/>
      </a:defRPr>
    </a:lvl3pPr>
    <a:lvl4pPr marL="1527887" algn="l" defTabSz="1018592" rtl="0" eaLnBrk="1" latinLnBrk="0" hangingPunct="1">
      <a:defRPr sz="1300" kern="1200">
        <a:solidFill>
          <a:schemeClr val="tx1"/>
        </a:solidFill>
        <a:latin typeface="+mn-lt"/>
        <a:ea typeface="+mn-ea"/>
        <a:cs typeface="+mn-cs"/>
      </a:defRPr>
    </a:lvl4pPr>
    <a:lvl5pPr marL="2037184" algn="l" defTabSz="1018592" rtl="0" eaLnBrk="1" latinLnBrk="0" hangingPunct="1">
      <a:defRPr sz="1300" kern="1200">
        <a:solidFill>
          <a:schemeClr val="tx1"/>
        </a:solidFill>
        <a:latin typeface="+mn-lt"/>
        <a:ea typeface="+mn-ea"/>
        <a:cs typeface="+mn-cs"/>
      </a:defRPr>
    </a:lvl5pPr>
    <a:lvl6pPr marL="2546479" algn="l" defTabSz="1018592" rtl="0" eaLnBrk="1" latinLnBrk="0" hangingPunct="1">
      <a:defRPr sz="1300" kern="1200">
        <a:solidFill>
          <a:schemeClr val="tx1"/>
        </a:solidFill>
        <a:latin typeface="+mn-lt"/>
        <a:ea typeface="+mn-ea"/>
        <a:cs typeface="+mn-cs"/>
      </a:defRPr>
    </a:lvl6pPr>
    <a:lvl7pPr marL="3055776" algn="l" defTabSz="1018592" rtl="0" eaLnBrk="1" latinLnBrk="0" hangingPunct="1">
      <a:defRPr sz="1300" kern="1200">
        <a:solidFill>
          <a:schemeClr val="tx1"/>
        </a:solidFill>
        <a:latin typeface="+mn-lt"/>
        <a:ea typeface="+mn-ea"/>
        <a:cs typeface="+mn-cs"/>
      </a:defRPr>
    </a:lvl7pPr>
    <a:lvl8pPr marL="3565072" algn="l" defTabSz="1018592" rtl="0" eaLnBrk="1" latinLnBrk="0" hangingPunct="1">
      <a:defRPr sz="1300" kern="1200">
        <a:solidFill>
          <a:schemeClr val="tx1"/>
        </a:solidFill>
        <a:latin typeface="+mn-lt"/>
        <a:ea typeface="+mn-ea"/>
        <a:cs typeface="+mn-cs"/>
      </a:defRPr>
    </a:lvl8pPr>
    <a:lvl9pPr marL="4074369" algn="l" defTabSz="1018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a:p>
        </p:txBody>
      </p:sp>
    </p:spTree>
    <p:extLst>
      <p:ext uri="{BB962C8B-B14F-4D97-AF65-F5344CB8AC3E}">
        <p14:creationId xmlns:p14="http://schemas.microsoft.com/office/powerpoint/2010/main" val="38648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24</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25</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26</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r>
              <a:rPr lang="es-ES" b="1" dirty="0" smtClean="0"/>
              <a:t>Ley de Parkinson:</a:t>
            </a:r>
            <a:r>
              <a:rPr lang="es-ES" dirty="0" smtClean="0"/>
              <a:t> “Toda tarea se expande hasta ocupar el tiempo asignado a ella”.</a:t>
            </a:r>
          </a:p>
          <a:p>
            <a:r>
              <a:rPr lang="es-ES" b="1" dirty="0" smtClean="0"/>
              <a:t>Síndrome del estudiante: </a:t>
            </a:r>
            <a:r>
              <a:rPr lang="es-ES" dirty="0" smtClean="0"/>
              <a:t> ”</a:t>
            </a:r>
            <a:r>
              <a:rPr lang="es-ES" dirty="0" err="1" smtClean="0"/>
              <a:t>If</a:t>
            </a:r>
            <a:r>
              <a:rPr lang="es-ES" dirty="0" smtClean="0"/>
              <a:t> </a:t>
            </a:r>
            <a:r>
              <a:rPr lang="es-ES" dirty="0" err="1" smtClean="0"/>
              <a:t>developers</a:t>
            </a:r>
            <a:r>
              <a:rPr lang="es-ES" dirty="0" smtClean="0"/>
              <a:t> are </a:t>
            </a:r>
            <a:r>
              <a:rPr lang="es-ES" dirty="0" err="1" smtClean="0"/>
              <a:t>given</a:t>
            </a:r>
            <a:r>
              <a:rPr lang="es-ES" dirty="0" smtClean="0"/>
              <a:t> </a:t>
            </a:r>
            <a:r>
              <a:rPr lang="es-ES" dirty="0" err="1" smtClean="0"/>
              <a:t>too</a:t>
            </a:r>
            <a:r>
              <a:rPr lang="es-ES" dirty="0" smtClean="0"/>
              <a:t> </a:t>
            </a:r>
            <a:r>
              <a:rPr lang="es-ES" dirty="0" err="1" smtClean="0"/>
              <a:t>much</a:t>
            </a:r>
            <a:r>
              <a:rPr lang="es-ES" dirty="0" smtClean="0"/>
              <a:t> time, </a:t>
            </a:r>
            <a:r>
              <a:rPr lang="es-ES" dirty="0" err="1" smtClean="0"/>
              <a:t>they’ll</a:t>
            </a:r>
            <a:r>
              <a:rPr lang="es-ES" dirty="0" smtClean="0"/>
              <a:t> </a:t>
            </a:r>
            <a:r>
              <a:rPr lang="es-ES" dirty="0" err="1" smtClean="0"/>
              <a:t>procrastinate</a:t>
            </a:r>
            <a:r>
              <a:rPr lang="es-ES" dirty="0" smtClean="0"/>
              <a:t> </a:t>
            </a:r>
            <a:r>
              <a:rPr lang="es-ES" dirty="0" err="1" smtClean="0"/>
              <a:t>until</a:t>
            </a:r>
            <a:r>
              <a:rPr lang="es-ES" dirty="0" smtClean="0"/>
              <a:t> late in </a:t>
            </a:r>
            <a:r>
              <a:rPr lang="es-ES" dirty="0" err="1" smtClean="0"/>
              <a:t>the</a:t>
            </a:r>
            <a:r>
              <a:rPr lang="es-ES" dirty="0" smtClean="0"/>
              <a:t> </a:t>
            </a:r>
            <a:r>
              <a:rPr lang="es-ES" dirty="0" err="1" smtClean="0"/>
              <a:t>project</a:t>
            </a:r>
            <a:r>
              <a:rPr lang="es-ES" dirty="0" smtClean="0"/>
              <a:t>, at </a:t>
            </a:r>
            <a:r>
              <a:rPr lang="es-ES" dirty="0" err="1" smtClean="0"/>
              <a:t>which</a:t>
            </a:r>
            <a:r>
              <a:rPr lang="es-ES" dirty="0" smtClean="0"/>
              <a:t> </a:t>
            </a:r>
            <a:r>
              <a:rPr lang="es-ES" dirty="0" err="1" smtClean="0"/>
              <a:t>point</a:t>
            </a:r>
            <a:r>
              <a:rPr lang="es-ES" dirty="0" smtClean="0"/>
              <a:t> </a:t>
            </a:r>
            <a:r>
              <a:rPr lang="es-ES" dirty="0" err="1" smtClean="0"/>
              <a:t>they’ll</a:t>
            </a:r>
            <a:r>
              <a:rPr lang="es-ES" dirty="0" smtClean="0"/>
              <a:t> </a:t>
            </a:r>
            <a:r>
              <a:rPr lang="es-ES" dirty="0" err="1" smtClean="0"/>
              <a:t>rush</a:t>
            </a:r>
            <a:r>
              <a:rPr lang="es-ES" dirty="0" smtClean="0"/>
              <a:t> </a:t>
            </a:r>
            <a:r>
              <a:rPr lang="es-ES" dirty="0" err="1" smtClean="0"/>
              <a:t>to</a:t>
            </a:r>
            <a:r>
              <a:rPr lang="es-ES" dirty="0" smtClean="0"/>
              <a:t> complete </a:t>
            </a:r>
            <a:r>
              <a:rPr lang="es-ES" dirty="0" err="1" smtClean="0"/>
              <a:t>their</a:t>
            </a:r>
            <a:r>
              <a:rPr lang="es-ES" dirty="0" smtClean="0"/>
              <a:t> </a:t>
            </a:r>
            <a:r>
              <a:rPr lang="es-ES" dirty="0" err="1" smtClean="0"/>
              <a:t>work</a:t>
            </a:r>
            <a:r>
              <a:rPr lang="es-ES" dirty="0" smtClean="0"/>
              <a:t>, and </a:t>
            </a:r>
            <a:r>
              <a:rPr lang="es-ES" dirty="0" err="1" smtClean="0"/>
              <a:t>they</a:t>
            </a:r>
            <a:r>
              <a:rPr lang="es-ES" dirty="0" smtClean="0"/>
              <a:t> </a:t>
            </a:r>
            <a:r>
              <a:rPr lang="es-ES" dirty="0" err="1" smtClean="0"/>
              <a:t>probably</a:t>
            </a:r>
            <a:r>
              <a:rPr lang="es-ES" dirty="0" smtClean="0"/>
              <a:t> </a:t>
            </a:r>
            <a:r>
              <a:rPr lang="es-ES" dirty="0" err="1" smtClean="0"/>
              <a:t>won’t</a:t>
            </a:r>
            <a:r>
              <a:rPr lang="es-ES" dirty="0" smtClean="0"/>
              <a:t> </a:t>
            </a:r>
            <a:r>
              <a:rPr lang="es-ES" dirty="0" err="1" smtClean="0"/>
              <a:t>finish</a:t>
            </a:r>
            <a:r>
              <a:rPr lang="es-ES" dirty="0" smtClean="0"/>
              <a:t> </a:t>
            </a:r>
            <a:r>
              <a:rPr lang="es-ES" dirty="0" err="1" smtClean="0"/>
              <a:t>the</a:t>
            </a:r>
            <a:r>
              <a:rPr lang="es-ES" dirty="0" smtClean="0"/>
              <a:t> </a:t>
            </a:r>
            <a:r>
              <a:rPr lang="es-ES" dirty="0" err="1" smtClean="0"/>
              <a:t>project</a:t>
            </a:r>
            <a:r>
              <a:rPr lang="es-ES" dirty="0" smtClean="0"/>
              <a:t> </a:t>
            </a:r>
            <a:r>
              <a:rPr lang="es-ES" dirty="0" err="1" smtClean="0"/>
              <a:t>on</a:t>
            </a:r>
            <a:r>
              <a:rPr lang="es-ES" dirty="0" smtClean="0"/>
              <a:t> time”.</a:t>
            </a:r>
          </a:p>
          <a:p>
            <a:r>
              <a:rPr lang="es-ES" b="1" dirty="0" err="1" smtClean="0"/>
              <a:t>NUTs</a:t>
            </a:r>
            <a:r>
              <a:rPr lang="es-ES" b="1" dirty="0" smtClean="0"/>
              <a:t>: </a:t>
            </a:r>
            <a:r>
              <a:rPr lang="es-ES" sz="1300" b="0" i="0" kern="1200" dirty="0" err="1" smtClean="0">
                <a:solidFill>
                  <a:schemeClr val="tx1"/>
                </a:solidFill>
                <a:effectLst/>
                <a:latin typeface="+mn-lt"/>
                <a:ea typeface="+mn-ea"/>
                <a:cs typeface="+mn-cs"/>
              </a:rPr>
              <a:t>Nebulous</a:t>
            </a:r>
            <a:r>
              <a:rPr lang="es-ES" sz="1300" b="0" i="0" kern="1200" dirty="0" smtClean="0">
                <a:solidFill>
                  <a:schemeClr val="tx1"/>
                </a:solidFill>
                <a:effectLst/>
                <a:latin typeface="+mn-lt"/>
                <a:ea typeface="+mn-ea"/>
                <a:cs typeface="+mn-cs"/>
              </a:rPr>
              <a:t> </a:t>
            </a:r>
            <a:r>
              <a:rPr lang="es-ES" sz="1300" b="0" i="0" kern="1200" dirty="0" err="1" smtClean="0">
                <a:solidFill>
                  <a:schemeClr val="tx1"/>
                </a:solidFill>
                <a:effectLst/>
                <a:latin typeface="+mn-lt"/>
                <a:ea typeface="+mn-ea"/>
                <a:cs typeface="+mn-cs"/>
              </a:rPr>
              <a:t>Units</a:t>
            </a:r>
            <a:r>
              <a:rPr lang="es-ES" sz="1300" b="0" i="0" kern="1200" dirty="0" smtClean="0">
                <a:solidFill>
                  <a:schemeClr val="tx1"/>
                </a:solidFill>
                <a:effectLst/>
                <a:latin typeface="+mn-lt"/>
                <a:ea typeface="+mn-ea"/>
                <a:cs typeface="+mn-cs"/>
              </a:rPr>
              <a:t> of Time</a:t>
            </a:r>
          </a:p>
          <a:p>
            <a:pPr marL="0" marR="0" indent="0" algn="l" defTabSz="1006536" rtl="0" eaLnBrk="1" fontAlgn="auto" latinLnBrk="0" hangingPunct="1">
              <a:lnSpc>
                <a:spcPct val="100000"/>
              </a:lnSpc>
              <a:spcBef>
                <a:spcPts val="0"/>
              </a:spcBef>
              <a:spcAft>
                <a:spcPts val="0"/>
              </a:spcAft>
              <a:buClrTx/>
              <a:buSzTx/>
              <a:buFontTx/>
              <a:buNone/>
              <a:tabLst/>
              <a:defRPr/>
            </a:pPr>
            <a:r>
              <a:rPr lang="es-ES" b="1" dirty="0" err="1" smtClean="0"/>
              <a:t>Anchoring</a:t>
            </a:r>
            <a:r>
              <a:rPr lang="es-ES" b="1" dirty="0" smtClean="0"/>
              <a:t>:</a:t>
            </a:r>
            <a:r>
              <a:rPr lang="es-ES" sz="1300" b="0" i="0" kern="1200" dirty="0" smtClean="0">
                <a:solidFill>
                  <a:schemeClr val="tx1"/>
                </a:solidFill>
                <a:effectLst/>
                <a:latin typeface="+mn-lt"/>
                <a:ea typeface="+mn-ea"/>
                <a:cs typeface="+mn-cs"/>
              </a:rPr>
              <a:t> Prejuicio cognitivo provocado por la tendencia humana a darle un mayor peso a la primera noticia, argumento o evidencia que se tiene sobre algo a la hora de tomar una decisión.</a:t>
            </a:r>
          </a:p>
          <a:p>
            <a:pPr marL="0" marR="0" indent="0" algn="l" defTabSz="1006536" rtl="0" eaLnBrk="1" fontAlgn="auto" latinLnBrk="0" hangingPunct="1">
              <a:lnSpc>
                <a:spcPct val="100000"/>
              </a:lnSpc>
              <a:spcBef>
                <a:spcPts val="0"/>
              </a:spcBef>
              <a:spcAft>
                <a:spcPts val="0"/>
              </a:spcAft>
              <a:buClrTx/>
              <a:buSzTx/>
              <a:buFontTx/>
              <a:buNone/>
              <a:tabLst/>
              <a:defRPr/>
            </a:pPr>
            <a:r>
              <a:rPr lang="es-ES" b="1" dirty="0" err="1" smtClean="0"/>
              <a:t>Dunning</a:t>
            </a:r>
            <a:r>
              <a:rPr lang="es-ES" b="1" dirty="0" smtClean="0"/>
              <a:t>–</a:t>
            </a:r>
            <a:r>
              <a:rPr lang="es-ES" b="1" dirty="0" err="1" smtClean="0"/>
              <a:t>Kruger</a:t>
            </a:r>
            <a:r>
              <a:rPr lang="es-ES" b="1" dirty="0" smtClean="0"/>
              <a:t> </a:t>
            </a:r>
            <a:r>
              <a:rPr lang="es-ES" b="1" dirty="0" err="1" smtClean="0"/>
              <a:t>effect</a:t>
            </a:r>
            <a:r>
              <a:rPr lang="es-ES" b="1" dirty="0" smtClean="0"/>
              <a:t>: </a:t>
            </a:r>
            <a:r>
              <a:rPr lang="es-ES" b="0" dirty="0" smtClean="0"/>
              <a:t>Sesgo cognitivo, según el cual los individuos con escasa habilidad o conocimientos sufren de un sentimiento de superioridad ilusorio, considerándose más inteligentes que otras personas más preparadas, midiendo incorrectamente su habilidad por encima de lo real. </a:t>
            </a:r>
            <a:r>
              <a:rPr lang="es-ES" sz="1300" b="0" i="0" kern="1200" dirty="0" smtClean="0">
                <a:solidFill>
                  <a:schemeClr val="tx1"/>
                </a:solidFill>
                <a:effectLst/>
                <a:latin typeface="+mn-lt"/>
                <a:ea typeface="+mn-ea"/>
                <a:cs typeface="+mn-cs"/>
              </a:rPr>
              <a:t> Por el contrario, los individuos altamente cualificados tienden a subestimar su competencia relativa, asumiendo erróneamente que las tareas que son fáciles para ellos también son fáciles para otros.</a:t>
            </a:r>
            <a:endParaRPr lang="es-ES" b="0" dirty="0" smtClean="0"/>
          </a:p>
          <a:p>
            <a:endParaRPr lang="es-ES" b="1"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11</a:t>
            </a:fld>
            <a:endParaRPr lang="es-AR"/>
          </a:p>
        </p:txBody>
      </p:sp>
    </p:spTree>
    <p:extLst>
      <p:ext uri="{BB962C8B-B14F-4D97-AF65-F5344CB8AC3E}">
        <p14:creationId xmlns:p14="http://schemas.microsoft.com/office/powerpoint/2010/main" val="17220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pPr>
              <a:lnSpc>
                <a:spcPct val="170000"/>
              </a:lnSpc>
              <a:buClr>
                <a:srgbClr val="FF8C2D"/>
              </a:buClr>
              <a:buFont typeface="Wingdings" pitchFamily="2" charset="2"/>
              <a:buChar char="v"/>
            </a:pPr>
            <a:r>
              <a:rPr lang="es-ES" sz="1400" dirty="0" err="1" smtClean="0">
                <a:latin typeface="Raleway" charset="0"/>
              </a:rPr>
              <a:t>Thrown</a:t>
            </a:r>
            <a:r>
              <a:rPr lang="es-ES" sz="1400" dirty="0" smtClean="0">
                <a:latin typeface="Raleway" charset="0"/>
              </a:rPr>
              <a:t> </a:t>
            </a:r>
            <a:r>
              <a:rPr lang="es-ES" sz="1400" dirty="0" err="1" smtClean="0">
                <a:latin typeface="Raleway" charset="0"/>
              </a:rPr>
              <a:t>Estimate</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Ideal Time &amp;  Load factor</a:t>
            </a:r>
          </a:p>
          <a:p>
            <a:pPr>
              <a:lnSpc>
                <a:spcPct val="170000"/>
              </a:lnSpc>
              <a:buClr>
                <a:srgbClr val="FF8C2D"/>
              </a:buClr>
              <a:buFont typeface="Wingdings" pitchFamily="2" charset="2"/>
              <a:buChar char="v"/>
            </a:pPr>
            <a:r>
              <a:rPr lang="es-ES" sz="1400" dirty="0" err="1" smtClean="0">
                <a:latin typeface="Raleway" charset="0"/>
              </a:rPr>
              <a:t>Story</a:t>
            </a:r>
            <a:r>
              <a:rPr lang="es-ES" sz="1400" dirty="0" smtClean="0">
                <a:latin typeface="Raleway" charset="0"/>
              </a:rPr>
              <a:t> Point</a:t>
            </a:r>
          </a:p>
          <a:p>
            <a:pPr>
              <a:lnSpc>
                <a:spcPct val="170000"/>
              </a:lnSpc>
              <a:buClr>
                <a:srgbClr val="FF8C2D"/>
              </a:buClr>
              <a:buFont typeface="Wingdings" pitchFamily="2" charset="2"/>
              <a:buChar char="v"/>
            </a:pPr>
            <a:r>
              <a:rPr lang="es-ES" sz="1400" dirty="0" err="1" smtClean="0">
                <a:latin typeface="Raleway" charset="0"/>
              </a:rPr>
              <a:t>Story</a:t>
            </a:r>
            <a:r>
              <a:rPr lang="es-ES" sz="1400" dirty="0" smtClean="0">
                <a:latin typeface="Raleway" charset="0"/>
              </a:rPr>
              <a:t> </a:t>
            </a:r>
            <a:r>
              <a:rPr lang="es-ES" sz="1400" dirty="0" err="1" smtClean="0">
                <a:latin typeface="Raleway" charset="0"/>
              </a:rPr>
              <a:t>Counting</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PERT</a:t>
            </a:r>
          </a:p>
          <a:p>
            <a:pPr>
              <a:lnSpc>
                <a:spcPct val="170000"/>
              </a:lnSpc>
              <a:buClr>
                <a:srgbClr val="FF8C2D"/>
              </a:buClr>
              <a:buFont typeface="Wingdings" pitchFamily="2" charset="2"/>
              <a:buChar char="v"/>
            </a:pPr>
            <a:r>
              <a:rPr lang="es-ES" sz="1400" dirty="0" err="1" smtClean="0">
                <a:latin typeface="Raleway" charset="0"/>
              </a:rPr>
              <a:t>Wideband</a:t>
            </a:r>
            <a:r>
              <a:rPr lang="es-ES" sz="1400" dirty="0" smtClean="0">
                <a:latin typeface="Raleway" charset="0"/>
              </a:rPr>
              <a:t> Delphi</a:t>
            </a:r>
          </a:p>
          <a:p>
            <a:pPr>
              <a:lnSpc>
                <a:spcPct val="170000"/>
              </a:lnSpc>
              <a:buClr>
                <a:srgbClr val="FF8C2D"/>
              </a:buClr>
              <a:buFont typeface="Wingdings" pitchFamily="2" charset="2"/>
              <a:buChar char="v"/>
            </a:pPr>
            <a:r>
              <a:rPr lang="es-ES" sz="1400" dirty="0" err="1" smtClean="0">
                <a:latin typeface="Raleway" charset="0"/>
              </a:rPr>
              <a:t>Planning</a:t>
            </a:r>
            <a:r>
              <a:rPr lang="es-ES" sz="1400" dirty="0" smtClean="0">
                <a:latin typeface="Raleway" charset="0"/>
              </a:rPr>
              <a:t> </a:t>
            </a:r>
            <a:r>
              <a:rPr lang="es-ES" sz="1400" dirty="0" err="1" smtClean="0">
                <a:latin typeface="Raleway" charset="0"/>
              </a:rPr>
              <a:t>Poker</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Putnam</a:t>
            </a:r>
          </a:p>
          <a:p>
            <a:pPr>
              <a:lnSpc>
                <a:spcPct val="170000"/>
              </a:lnSpc>
              <a:buClr>
                <a:srgbClr val="FF8C2D"/>
              </a:buClr>
              <a:buFont typeface="Wingdings" pitchFamily="2" charset="2"/>
              <a:buChar char="v"/>
            </a:pPr>
            <a:r>
              <a:rPr lang="es-ES" sz="1400" dirty="0" smtClean="0">
                <a:latin typeface="Raleway" charset="0"/>
              </a:rPr>
              <a:t>Puntos Función</a:t>
            </a:r>
          </a:p>
          <a:p>
            <a:pPr>
              <a:lnSpc>
                <a:spcPct val="170000"/>
              </a:lnSpc>
              <a:buClr>
                <a:srgbClr val="FF8C2D"/>
              </a:buClr>
              <a:buFont typeface="Wingdings" pitchFamily="2" charset="2"/>
              <a:buChar char="v"/>
            </a:pPr>
            <a:r>
              <a:rPr lang="es-ES" sz="1400" dirty="0" smtClean="0">
                <a:latin typeface="Raleway" charset="0"/>
              </a:rPr>
              <a:t>T-</a:t>
            </a:r>
            <a:r>
              <a:rPr lang="es-ES" sz="1400" dirty="0" err="1" smtClean="0">
                <a:latin typeface="Raleway" charset="0"/>
              </a:rPr>
              <a:t>Shirt</a:t>
            </a:r>
            <a:r>
              <a:rPr lang="es-ES" sz="1400" dirty="0" smtClean="0">
                <a:latin typeface="Raleway" charset="0"/>
              </a:rPr>
              <a:t> </a:t>
            </a:r>
            <a:r>
              <a:rPr lang="es-ES" sz="1400" dirty="0" err="1" smtClean="0">
                <a:latin typeface="Raleway" charset="0"/>
              </a:rPr>
              <a:t>Size</a:t>
            </a:r>
            <a:endParaRPr lang="es-ES" sz="1400" dirty="0" smtClean="0">
              <a:latin typeface="Raleway" charset="0"/>
            </a:endParaRPr>
          </a:p>
          <a:p>
            <a:pPr>
              <a:lnSpc>
                <a:spcPct val="170000"/>
              </a:lnSpc>
              <a:buClr>
                <a:srgbClr val="FF8C2D"/>
              </a:buClr>
              <a:buFont typeface="Wingdings" pitchFamily="2" charset="2"/>
              <a:buChar char="v"/>
            </a:pPr>
            <a:r>
              <a:rPr lang="es-ES" sz="1400" dirty="0" err="1" smtClean="0">
                <a:latin typeface="Raleway" charset="0"/>
              </a:rPr>
              <a:t>Relative</a:t>
            </a:r>
            <a:r>
              <a:rPr lang="es-ES" sz="1400" dirty="0" smtClean="0">
                <a:latin typeface="Raleway" charset="0"/>
              </a:rPr>
              <a:t> </a:t>
            </a:r>
            <a:r>
              <a:rPr lang="es-ES" sz="1400" dirty="0" err="1" smtClean="0">
                <a:latin typeface="Raleway" charset="0"/>
              </a:rPr>
              <a:t>Mass</a:t>
            </a:r>
            <a:r>
              <a:rPr lang="es-ES" sz="1400" dirty="0" smtClean="0">
                <a:latin typeface="Raleway" charset="0"/>
              </a:rPr>
              <a:t> </a:t>
            </a:r>
            <a:r>
              <a:rPr lang="es-ES" sz="1400" dirty="0" err="1" smtClean="0">
                <a:latin typeface="Raleway" charset="0"/>
              </a:rPr>
              <a:t>Valuation</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COCOMO</a:t>
            </a:r>
          </a:p>
          <a:p>
            <a:pPr>
              <a:lnSpc>
                <a:spcPct val="170000"/>
              </a:lnSpc>
              <a:buClr>
                <a:srgbClr val="FF8C2D"/>
              </a:buClr>
              <a:buFont typeface="Wingdings" pitchFamily="2" charset="2"/>
              <a:buChar char="v"/>
            </a:pPr>
            <a:r>
              <a:rPr lang="es-ES" sz="1400" dirty="0" smtClean="0">
                <a:latin typeface="Raleway" charset="0"/>
              </a:rPr>
              <a:t>SNAP </a:t>
            </a:r>
            <a:r>
              <a:rPr lang="es-ES" sz="1400" dirty="0" err="1" smtClean="0">
                <a:latin typeface="Raleway" charset="0"/>
              </a:rPr>
              <a:t>Points</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Puntos de Casos de Uso</a:t>
            </a:r>
          </a:p>
          <a:p>
            <a:pPr>
              <a:lnSpc>
                <a:spcPct val="170000"/>
              </a:lnSpc>
              <a:buClr>
                <a:srgbClr val="FF8C2D"/>
              </a:buClr>
              <a:buFont typeface="Wingdings" pitchFamily="2" charset="2"/>
              <a:buChar char="v"/>
            </a:pPr>
            <a:r>
              <a:rPr lang="es-ES" sz="1400" dirty="0" err="1" smtClean="0">
                <a:latin typeface="Raleway" charset="0"/>
              </a:rPr>
              <a:t>Simplified</a:t>
            </a:r>
            <a:r>
              <a:rPr lang="es-ES" sz="1400" dirty="0" smtClean="0">
                <a:latin typeface="Raleway" charset="0"/>
              </a:rPr>
              <a:t> </a:t>
            </a:r>
            <a:r>
              <a:rPr lang="es-ES" sz="1400" dirty="0" err="1" smtClean="0">
                <a:latin typeface="Raleway" charset="0"/>
              </a:rPr>
              <a:t>Function</a:t>
            </a:r>
            <a:r>
              <a:rPr lang="es-ES" sz="1400" dirty="0" smtClean="0">
                <a:latin typeface="Raleway" charset="0"/>
              </a:rPr>
              <a:t> </a:t>
            </a:r>
            <a:r>
              <a:rPr lang="es-ES" sz="1400" dirty="0" err="1" smtClean="0">
                <a:latin typeface="Raleway" charset="0"/>
              </a:rPr>
              <a:t>Points</a:t>
            </a:r>
            <a:endParaRPr lang="es-ES" sz="1400" dirty="0" smtClean="0">
              <a:latin typeface="Raleway" charset="0"/>
            </a:endParaRPr>
          </a:p>
          <a:p>
            <a:pPr>
              <a:lnSpc>
                <a:spcPct val="170000"/>
              </a:lnSpc>
              <a:buClr>
                <a:srgbClr val="FF8C2D"/>
              </a:buClr>
              <a:buFont typeface="Wingdings" pitchFamily="2" charset="2"/>
              <a:buChar char="v"/>
            </a:pPr>
            <a:r>
              <a:rPr lang="es-ES" sz="1400" dirty="0" smtClean="0">
                <a:latin typeface="Raleway" charset="0"/>
              </a:rPr>
              <a:t>COSMIC </a:t>
            </a:r>
          </a:p>
          <a:p>
            <a:pPr>
              <a:lnSpc>
                <a:spcPct val="170000"/>
              </a:lnSpc>
              <a:buClr>
                <a:srgbClr val="FF8C2D"/>
              </a:buClr>
              <a:buFont typeface="Wingdings" pitchFamily="2" charset="2"/>
              <a:buChar char="v"/>
            </a:pPr>
            <a:r>
              <a:rPr lang="es-ES" sz="1400" dirty="0" smtClean="0">
                <a:latin typeface="Raleway" charset="0"/>
              </a:rPr>
              <a:t>MK II FPA</a:t>
            </a:r>
          </a:p>
          <a:p>
            <a:pPr>
              <a:lnSpc>
                <a:spcPct val="170000"/>
              </a:lnSpc>
              <a:buClr>
                <a:srgbClr val="FF8C2D"/>
              </a:buClr>
              <a:buFont typeface="Wingdings" pitchFamily="2" charset="2"/>
              <a:buChar char="v"/>
            </a:pPr>
            <a:r>
              <a:rPr lang="es-ES" sz="1400" dirty="0" smtClean="0">
                <a:latin typeface="Raleway" charset="0"/>
              </a:rPr>
              <a:t>Modelo SLIM</a:t>
            </a:r>
          </a:p>
          <a:p>
            <a:pPr>
              <a:lnSpc>
                <a:spcPct val="170000"/>
              </a:lnSpc>
              <a:buClr>
                <a:srgbClr val="FF8C2D"/>
              </a:buClr>
              <a:buFont typeface="Wingdings" pitchFamily="2" charset="2"/>
              <a:buChar char="v"/>
            </a:pPr>
            <a:r>
              <a:rPr lang="es-ES" sz="1400" dirty="0" smtClean="0">
                <a:latin typeface="Raleway" charset="0"/>
              </a:rPr>
              <a:t>Top </a:t>
            </a:r>
            <a:r>
              <a:rPr lang="es-ES" sz="1400" dirty="0" err="1" smtClean="0">
                <a:latin typeface="Raleway" charset="0"/>
              </a:rPr>
              <a:t>down</a:t>
            </a:r>
            <a:endParaRPr lang="es-ES" sz="1400" dirty="0" smtClean="0">
              <a:latin typeface="Raleway" charset="0"/>
            </a:endParaRPr>
          </a:p>
          <a:p>
            <a:pPr>
              <a:lnSpc>
                <a:spcPct val="170000"/>
              </a:lnSpc>
              <a:buClr>
                <a:srgbClr val="FF8C2D"/>
              </a:buClr>
              <a:buFont typeface="Wingdings" pitchFamily="2" charset="2"/>
              <a:buChar char="v"/>
            </a:pPr>
            <a:r>
              <a:rPr lang="es-ES" sz="1400" dirty="0" err="1" smtClean="0">
                <a:latin typeface="Raleway" charset="0"/>
              </a:rPr>
              <a:t>Bottom</a:t>
            </a:r>
            <a:r>
              <a:rPr lang="es-ES" sz="1400" dirty="0" smtClean="0">
                <a:latin typeface="Raleway" charset="0"/>
              </a:rPr>
              <a:t> up</a:t>
            </a:r>
          </a:p>
          <a:p>
            <a:pPr>
              <a:lnSpc>
                <a:spcPct val="170000"/>
              </a:lnSpc>
              <a:buClr>
                <a:srgbClr val="FF8C2D"/>
              </a:buClr>
              <a:buFont typeface="Wingdings" pitchFamily="2" charset="2"/>
              <a:buChar char="v"/>
            </a:pPr>
            <a:r>
              <a:rPr lang="es-ES" sz="1400" dirty="0" smtClean="0">
                <a:latin typeface="Raleway" charset="0"/>
              </a:rPr>
              <a:t>Juicio de expertos</a:t>
            </a:r>
          </a:p>
          <a:p>
            <a:pPr>
              <a:lnSpc>
                <a:spcPct val="170000"/>
              </a:lnSpc>
              <a:buClr>
                <a:srgbClr val="FF8C2D"/>
              </a:buClr>
              <a:buFont typeface="Wingdings" pitchFamily="2" charset="2"/>
              <a:buChar char="v"/>
            </a:pPr>
            <a:r>
              <a:rPr lang="es-ES" sz="1400" dirty="0" smtClean="0">
                <a:latin typeface="Raleway" charset="0"/>
              </a:rPr>
              <a:t>Proxy-</a:t>
            </a:r>
            <a:r>
              <a:rPr lang="es-ES" sz="1400" dirty="0" err="1" smtClean="0">
                <a:latin typeface="Raleway" charset="0"/>
              </a:rPr>
              <a:t>based</a:t>
            </a:r>
            <a:r>
              <a:rPr lang="es-ES" sz="1400" dirty="0" smtClean="0">
                <a:latin typeface="Raleway" charset="0"/>
              </a:rPr>
              <a:t> </a:t>
            </a:r>
            <a:r>
              <a:rPr lang="es-ES" sz="1400" dirty="0" err="1" smtClean="0">
                <a:latin typeface="Raleway" charset="0"/>
              </a:rPr>
              <a:t>estimating</a:t>
            </a:r>
            <a:endParaRPr lang="es-ES" sz="1400" dirty="0" smtClean="0">
              <a:latin typeface="Raleway" charset="0"/>
            </a:endParaRPr>
          </a:p>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13</a:t>
            </a:fld>
            <a:endParaRPr lang="es-AR"/>
          </a:p>
        </p:txBody>
      </p:sp>
    </p:spTree>
    <p:extLst>
      <p:ext uri="{BB962C8B-B14F-4D97-AF65-F5344CB8AC3E}">
        <p14:creationId xmlns:p14="http://schemas.microsoft.com/office/powerpoint/2010/main" val="330046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r>
              <a:rPr lang="es-ES" dirty="0" smtClean="0"/>
              <a:t>Ver de hacer un </a:t>
            </a:r>
            <a:r>
              <a:rPr lang="es-ES" dirty="0" err="1" smtClean="0"/>
              <a:t>slide</a:t>
            </a:r>
            <a:r>
              <a:rPr lang="es-ES" dirty="0" smtClean="0"/>
              <a:t> por </a:t>
            </a:r>
            <a:r>
              <a:rPr lang="es-ES" dirty="0" err="1" smtClean="0"/>
              <a:t>tip</a:t>
            </a:r>
            <a:r>
              <a:rPr lang="es-ES" dirty="0" smtClean="0"/>
              <a:t>, para hondar</a:t>
            </a:r>
            <a:r>
              <a:rPr lang="es-ES" baseline="0" dirty="0" smtClean="0"/>
              <a:t> en detalle</a:t>
            </a:r>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14</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r>
              <a:rPr lang="es-ES" dirty="0" smtClean="0"/>
              <a:t>Ver de hacer un </a:t>
            </a:r>
            <a:r>
              <a:rPr lang="es-ES" dirty="0" err="1" smtClean="0"/>
              <a:t>slide</a:t>
            </a:r>
            <a:r>
              <a:rPr lang="es-ES" dirty="0" smtClean="0"/>
              <a:t> por </a:t>
            </a:r>
            <a:r>
              <a:rPr lang="es-ES" dirty="0" err="1" smtClean="0"/>
              <a:t>tip</a:t>
            </a:r>
            <a:r>
              <a:rPr lang="es-ES" dirty="0" smtClean="0"/>
              <a:t>, para hondar</a:t>
            </a:r>
            <a:r>
              <a:rPr lang="es-ES" baseline="0" dirty="0" smtClean="0"/>
              <a:t> en detalle</a:t>
            </a:r>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15</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17</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18</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20</a:t>
            </a:fld>
            <a:endParaRPr lang="es-AR"/>
          </a:p>
        </p:txBody>
      </p:sp>
    </p:spTree>
    <p:extLst>
      <p:ext uri="{BB962C8B-B14F-4D97-AF65-F5344CB8AC3E}">
        <p14:creationId xmlns:p14="http://schemas.microsoft.com/office/powerpoint/2010/main" val="169803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685800"/>
            <a:ext cx="54864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23</a:t>
            </a:fld>
            <a:endParaRPr lang="es-AR"/>
          </a:p>
        </p:txBody>
      </p:sp>
    </p:spTree>
    <p:extLst>
      <p:ext uri="{BB962C8B-B14F-4D97-AF65-F5344CB8AC3E}">
        <p14:creationId xmlns:p14="http://schemas.microsoft.com/office/powerpoint/2010/main" val="169803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1775357"/>
            <a:ext cx="7772400" cy="1225021"/>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3" y="3238500"/>
            <a:ext cx="6400800" cy="1460500"/>
          </a:xfrm>
        </p:spPr>
        <p:txBody>
          <a:bodyPr/>
          <a:lstStyle>
            <a:lvl1pPr marL="0" indent="0" algn="ctr">
              <a:buNone/>
              <a:defRPr>
                <a:solidFill>
                  <a:schemeClr val="tx1">
                    <a:tint val="75000"/>
                  </a:schemeClr>
                </a:solidFill>
              </a:defRPr>
            </a:lvl1pPr>
            <a:lvl2pPr marL="424352" indent="0" algn="ctr">
              <a:buNone/>
              <a:defRPr>
                <a:solidFill>
                  <a:schemeClr val="tx1">
                    <a:tint val="75000"/>
                  </a:schemeClr>
                </a:solidFill>
              </a:defRPr>
            </a:lvl2pPr>
            <a:lvl3pPr marL="848705" indent="0" algn="ctr">
              <a:buNone/>
              <a:defRPr>
                <a:solidFill>
                  <a:schemeClr val="tx1">
                    <a:tint val="75000"/>
                  </a:schemeClr>
                </a:solidFill>
              </a:defRPr>
            </a:lvl3pPr>
            <a:lvl4pPr marL="1273057" indent="0" algn="ctr">
              <a:buNone/>
              <a:defRPr>
                <a:solidFill>
                  <a:schemeClr val="tx1">
                    <a:tint val="75000"/>
                  </a:schemeClr>
                </a:solidFill>
              </a:defRPr>
            </a:lvl4pPr>
            <a:lvl5pPr marL="1697409" indent="0" algn="ctr">
              <a:buNone/>
              <a:defRPr>
                <a:solidFill>
                  <a:schemeClr val="tx1">
                    <a:tint val="75000"/>
                  </a:schemeClr>
                </a:solidFill>
              </a:defRPr>
            </a:lvl5pPr>
            <a:lvl6pPr marL="2121761" indent="0" algn="ctr">
              <a:buNone/>
              <a:defRPr>
                <a:solidFill>
                  <a:schemeClr val="tx1">
                    <a:tint val="75000"/>
                  </a:schemeClr>
                </a:solidFill>
              </a:defRPr>
            </a:lvl6pPr>
            <a:lvl7pPr marL="2546114" indent="0" algn="ctr">
              <a:buNone/>
              <a:defRPr>
                <a:solidFill>
                  <a:schemeClr val="tx1">
                    <a:tint val="75000"/>
                  </a:schemeClr>
                </a:solidFill>
              </a:defRPr>
            </a:lvl7pPr>
            <a:lvl8pPr marL="2970465" indent="0" algn="ctr">
              <a:buNone/>
              <a:defRPr>
                <a:solidFill>
                  <a:schemeClr val="tx1">
                    <a:tint val="75000"/>
                  </a:schemeClr>
                </a:solidFill>
              </a:defRPr>
            </a:lvl8pPr>
            <a:lvl9pPr marL="3394818"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4F2A42-166F-46D2-A1BC-DC5B56279D30}" type="slidenum">
              <a:rPr lang="es-ES" smtClean="0"/>
              <a:t>‹Nº›</a:t>
            </a:fld>
            <a:endParaRPr lang="es-ES"/>
          </a:p>
        </p:txBody>
      </p:sp>
      <p:pic>
        <p:nvPicPr>
          <p:cNvPr id="7" name="Picture 2" descr="D:\Mis Documentos en E\varios\engee\PPT\1.jpg"/>
          <p:cNvPicPr>
            <a:picLocks noChangeAspect="1" noChangeArrowheads="1"/>
          </p:cNvPicPr>
          <p:nvPr userDrawn="1"/>
        </p:nvPicPr>
        <p:blipFill>
          <a:blip r:embed="rId2"/>
          <a:srcRect t="1060"/>
          <a:stretch>
            <a:fillRect/>
          </a:stretch>
        </p:blipFill>
        <p:spPr bwMode="auto">
          <a:xfrm>
            <a:off x="4" y="2"/>
            <a:ext cx="9143999" cy="5715020"/>
          </a:xfrm>
          <a:prstGeom prst="rect">
            <a:avLst/>
          </a:prstGeom>
          <a:noFill/>
        </p:spPr>
      </p:pic>
    </p:spTree>
    <p:extLst>
      <p:ext uri="{BB962C8B-B14F-4D97-AF65-F5344CB8AC3E}">
        <p14:creationId xmlns:p14="http://schemas.microsoft.com/office/powerpoint/2010/main" val="166077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350692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9"/>
            <a:ext cx="2057400" cy="487627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28869"/>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7938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cxnSp>
        <p:nvCxnSpPr>
          <p:cNvPr id="7" name="6 Conector recto"/>
          <p:cNvCxnSpPr/>
          <p:nvPr userDrawn="1"/>
        </p:nvCxnSpPr>
        <p:spPr>
          <a:xfrm rot="10800000">
            <a:off x="2857488" y="1250148"/>
            <a:ext cx="5857916" cy="1323"/>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25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9"/>
            <a:ext cx="7772400" cy="1135063"/>
          </a:xfrm>
        </p:spPr>
        <p:txBody>
          <a:bodyPr anchor="t"/>
          <a:lstStyle>
            <a:lvl1pPr algn="l">
              <a:defRPr sz="37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422264"/>
            <a:ext cx="7772400" cy="1250156"/>
          </a:xfrm>
        </p:spPr>
        <p:txBody>
          <a:bodyPr anchor="b"/>
          <a:lstStyle>
            <a:lvl1pPr marL="0" indent="0">
              <a:buNone/>
              <a:defRPr sz="1900">
                <a:solidFill>
                  <a:schemeClr val="tx1">
                    <a:tint val="75000"/>
                  </a:schemeClr>
                </a:solidFill>
              </a:defRPr>
            </a:lvl1pPr>
            <a:lvl2pPr marL="424352" indent="0">
              <a:buNone/>
              <a:defRPr sz="1700">
                <a:solidFill>
                  <a:schemeClr val="tx1">
                    <a:tint val="75000"/>
                  </a:schemeClr>
                </a:solidFill>
              </a:defRPr>
            </a:lvl2pPr>
            <a:lvl3pPr marL="848705" indent="0">
              <a:buNone/>
              <a:defRPr sz="1500">
                <a:solidFill>
                  <a:schemeClr val="tx1">
                    <a:tint val="75000"/>
                  </a:schemeClr>
                </a:solidFill>
              </a:defRPr>
            </a:lvl3pPr>
            <a:lvl4pPr marL="1273057" indent="0">
              <a:buNone/>
              <a:defRPr sz="1300">
                <a:solidFill>
                  <a:schemeClr val="tx1">
                    <a:tint val="75000"/>
                  </a:schemeClr>
                </a:solidFill>
              </a:defRPr>
            </a:lvl4pPr>
            <a:lvl5pPr marL="1697409" indent="0">
              <a:buNone/>
              <a:defRPr sz="1300">
                <a:solidFill>
                  <a:schemeClr val="tx1">
                    <a:tint val="75000"/>
                  </a:schemeClr>
                </a:solidFill>
              </a:defRPr>
            </a:lvl5pPr>
            <a:lvl6pPr marL="2121761" indent="0">
              <a:buNone/>
              <a:defRPr sz="1300">
                <a:solidFill>
                  <a:schemeClr val="tx1">
                    <a:tint val="75000"/>
                  </a:schemeClr>
                </a:solidFill>
              </a:defRPr>
            </a:lvl6pPr>
            <a:lvl7pPr marL="2546114" indent="0">
              <a:buNone/>
              <a:defRPr sz="1300">
                <a:solidFill>
                  <a:schemeClr val="tx1">
                    <a:tint val="75000"/>
                  </a:schemeClr>
                </a:solidFill>
              </a:defRPr>
            </a:lvl7pPr>
            <a:lvl8pPr marL="2970465" indent="0">
              <a:buNone/>
              <a:defRPr sz="1300">
                <a:solidFill>
                  <a:schemeClr val="tx1">
                    <a:tint val="75000"/>
                  </a:schemeClr>
                </a:solidFill>
              </a:defRPr>
            </a:lvl8pPr>
            <a:lvl9pPr marL="3394818" indent="0">
              <a:buNone/>
              <a:defRPr sz="13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155795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333503"/>
            <a:ext cx="4038600" cy="3771636"/>
          </a:xfrm>
        </p:spPr>
        <p:txBody>
          <a:bodyPr/>
          <a:lstStyle>
            <a:lvl1pPr>
              <a:defRPr sz="27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333503"/>
            <a:ext cx="4038600" cy="3771636"/>
          </a:xfrm>
        </p:spPr>
        <p:txBody>
          <a:bodyPr/>
          <a:lstStyle>
            <a:lvl1pPr>
              <a:defRPr sz="27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195255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279261"/>
            <a:ext cx="4040188" cy="533135"/>
          </a:xfrm>
        </p:spPr>
        <p:txBody>
          <a:bodyPr anchor="b"/>
          <a:lstStyle>
            <a:lvl1pPr marL="0" indent="0">
              <a:buNone/>
              <a:defRPr sz="2200" b="1"/>
            </a:lvl1pPr>
            <a:lvl2pPr marL="424352" indent="0">
              <a:buNone/>
              <a:defRPr sz="1900" b="1"/>
            </a:lvl2pPr>
            <a:lvl3pPr marL="848705" indent="0">
              <a:buNone/>
              <a:defRPr sz="1700" b="1"/>
            </a:lvl3pPr>
            <a:lvl4pPr marL="1273057" indent="0">
              <a:buNone/>
              <a:defRPr sz="1500" b="1"/>
            </a:lvl4pPr>
            <a:lvl5pPr marL="1697409" indent="0">
              <a:buNone/>
              <a:defRPr sz="1500" b="1"/>
            </a:lvl5pPr>
            <a:lvl6pPr marL="2121761" indent="0">
              <a:buNone/>
              <a:defRPr sz="1500" b="1"/>
            </a:lvl6pPr>
            <a:lvl7pPr marL="2546114" indent="0">
              <a:buNone/>
              <a:defRPr sz="1500" b="1"/>
            </a:lvl7pPr>
            <a:lvl8pPr marL="2970465" indent="0">
              <a:buNone/>
              <a:defRPr sz="1500" b="1"/>
            </a:lvl8pPr>
            <a:lvl9pPr marL="3394818" indent="0">
              <a:buNone/>
              <a:defRPr sz="15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1812399"/>
            <a:ext cx="4040188" cy="3292741"/>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279261"/>
            <a:ext cx="4041774" cy="533135"/>
          </a:xfrm>
        </p:spPr>
        <p:txBody>
          <a:bodyPr anchor="b"/>
          <a:lstStyle>
            <a:lvl1pPr marL="0" indent="0">
              <a:buNone/>
              <a:defRPr sz="2200" b="1"/>
            </a:lvl1pPr>
            <a:lvl2pPr marL="424352" indent="0">
              <a:buNone/>
              <a:defRPr sz="1900" b="1"/>
            </a:lvl2pPr>
            <a:lvl3pPr marL="848705" indent="0">
              <a:buNone/>
              <a:defRPr sz="1700" b="1"/>
            </a:lvl3pPr>
            <a:lvl4pPr marL="1273057" indent="0">
              <a:buNone/>
              <a:defRPr sz="1500" b="1"/>
            </a:lvl4pPr>
            <a:lvl5pPr marL="1697409" indent="0">
              <a:buNone/>
              <a:defRPr sz="1500" b="1"/>
            </a:lvl5pPr>
            <a:lvl6pPr marL="2121761" indent="0">
              <a:buNone/>
              <a:defRPr sz="1500" b="1"/>
            </a:lvl6pPr>
            <a:lvl7pPr marL="2546114" indent="0">
              <a:buNone/>
              <a:defRPr sz="1500" b="1"/>
            </a:lvl7pPr>
            <a:lvl8pPr marL="2970465" indent="0">
              <a:buNone/>
              <a:defRPr sz="1500" b="1"/>
            </a:lvl8pPr>
            <a:lvl9pPr marL="3394818" indent="0">
              <a:buNone/>
              <a:defRPr sz="15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1812399"/>
            <a:ext cx="4041774" cy="3292741"/>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132201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19584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125358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27543"/>
            <a:ext cx="3008313" cy="968375"/>
          </a:xfrm>
        </p:spPr>
        <p:txBody>
          <a:bodyPr anchor="b"/>
          <a:lstStyle>
            <a:lvl1pPr algn="l">
              <a:defRPr sz="19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27545"/>
            <a:ext cx="5111751" cy="4877594"/>
          </a:xfrm>
        </p:spPr>
        <p:txBody>
          <a:bodyPr/>
          <a:lstStyle>
            <a:lvl1pPr>
              <a:defRPr sz="2900"/>
            </a:lvl1pPr>
            <a:lvl2pPr>
              <a:defRPr sz="2700"/>
            </a:lvl2pPr>
            <a:lvl3pPr>
              <a:defRPr sz="22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3" y="1195917"/>
            <a:ext cx="3008313" cy="3909219"/>
          </a:xfrm>
        </p:spPr>
        <p:txBody>
          <a:bodyPr/>
          <a:lstStyle>
            <a:lvl1pPr marL="0" indent="0">
              <a:buNone/>
              <a:defRPr sz="1300"/>
            </a:lvl1pPr>
            <a:lvl2pPr marL="424352" indent="0">
              <a:buNone/>
              <a:defRPr sz="1200"/>
            </a:lvl2pPr>
            <a:lvl3pPr marL="848705" indent="0">
              <a:buNone/>
              <a:defRPr sz="900"/>
            </a:lvl3pPr>
            <a:lvl4pPr marL="1273057" indent="0">
              <a:buNone/>
              <a:defRPr sz="800"/>
            </a:lvl4pPr>
            <a:lvl5pPr marL="1697409" indent="0">
              <a:buNone/>
              <a:defRPr sz="800"/>
            </a:lvl5pPr>
            <a:lvl6pPr marL="2121761" indent="0">
              <a:buNone/>
              <a:defRPr sz="800"/>
            </a:lvl6pPr>
            <a:lvl7pPr marL="2546114" indent="0">
              <a:buNone/>
              <a:defRPr sz="800"/>
            </a:lvl7pPr>
            <a:lvl8pPr marL="2970465" indent="0">
              <a:buNone/>
              <a:defRPr sz="800"/>
            </a:lvl8pPr>
            <a:lvl9pPr marL="3394818"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615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499"/>
            <a:ext cx="5486400" cy="472282"/>
          </a:xfrm>
        </p:spPr>
        <p:txBody>
          <a:bodyPr anchor="b"/>
          <a:lstStyle>
            <a:lvl1pPr algn="l">
              <a:defRPr sz="19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2900"/>
            </a:lvl1pPr>
            <a:lvl2pPr marL="424352" indent="0">
              <a:buNone/>
              <a:defRPr sz="2700"/>
            </a:lvl2pPr>
            <a:lvl3pPr marL="848705" indent="0">
              <a:buNone/>
              <a:defRPr sz="2200"/>
            </a:lvl3pPr>
            <a:lvl4pPr marL="1273057" indent="0">
              <a:buNone/>
              <a:defRPr sz="1900"/>
            </a:lvl4pPr>
            <a:lvl5pPr marL="1697409" indent="0">
              <a:buNone/>
              <a:defRPr sz="1900"/>
            </a:lvl5pPr>
            <a:lvl6pPr marL="2121761" indent="0">
              <a:buNone/>
              <a:defRPr sz="1900"/>
            </a:lvl6pPr>
            <a:lvl7pPr marL="2546114" indent="0">
              <a:buNone/>
              <a:defRPr sz="1900"/>
            </a:lvl7pPr>
            <a:lvl8pPr marL="2970465" indent="0">
              <a:buNone/>
              <a:defRPr sz="1900"/>
            </a:lvl8pPr>
            <a:lvl9pPr marL="3394818" indent="0">
              <a:buNone/>
              <a:defRPr sz="19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4472782"/>
            <a:ext cx="5486400" cy="670718"/>
          </a:xfrm>
        </p:spPr>
        <p:txBody>
          <a:bodyPr/>
          <a:lstStyle>
            <a:lvl1pPr marL="0" indent="0">
              <a:buNone/>
              <a:defRPr sz="1300"/>
            </a:lvl1pPr>
            <a:lvl2pPr marL="424352" indent="0">
              <a:buNone/>
              <a:defRPr sz="1200"/>
            </a:lvl2pPr>
            <a:lvl3pPr marL="848705" indent="0">
              <a:buNone/>
              <a:defRPr sz="900"/>
            </a:lvl3pPr>
            <a:lvl4pPr marL="1273057" indent="0">
              <a:buNone/>
              <a:defRPr sz="800"/>
            </a:lvl4pPr>
            <a:lvl5pPr marL="1697409" indent="0">
              <a:buNone/>
              <a:defRPr sz="800"/>
            </a:lvl5pPr>
            <a:lvl6pPr marL="2121761" indent="0">
              <a:buNone/>
              <a:defRPr sz="800"/>
            </a:lvl6pPr>
            <a:lvl7pPr marL="2546114" indent="0">
              <a:buNone/>
              <a:defRPr sz="800"/>
            </a:lvl7pPr>
            <a:lvl8pPr marL="2970465" indent="0">
              <a:buNone/>
              <a:defRPr sz="800"/>
            </a:lvl8pPr>
            <a:lvl9pPr marL="3394818"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9F8A38-D7BF-4891-8F9E-895B9C1DA592}" type="datetimeFigureOut">
              <a:rPr lang="es-ES" smtClean="0"/>
              <a:pPr/>
              <a:t>21/10/2015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extLst>
      <p:ext uri="{BB962C8B-B14F-4D97-AF65-F5344CB8AC3E}">
        <p14:creationId xmlns:p14="http://schemas.microsoft.com/office/powerpoint/2010/main" val="39127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28865"/>
            <a:ext cx="8229600" cy="952500"/>
          </a:xfrm>
          <a:prstGeom prst="rect">
            <a:avLst/>
          </a:prstGeom>
        </p:spPr>
        <p:txBody>
          <a:bodyPr vert="horz" lIns="84869" tIns="42435" rIns="84869" bIns="42435"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333503"/>
            <a:ext cx="8229600" cy="3771636"/>
          </a:xfrm>
          <a:prstGeom prst="rect">
            <a:avLst/>
          </a:prstGeom>
        </p:spPr>
        <p:txBody>
          <a:bodyPr vert="horz" lIns="84869" tIns="42435" rIns="84869" bIns="4243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5296961"/>
            <a:ext cx="2133600" cy="304271"/>
          </a:xfrm>
          <a:prstGeom prst="rect">
            <a:avLst/>
          </a:prstGeom>
        </p:spPr>
        <p:txBody>
          <a:bodyPr vert="horz" lIns="84869" tIns="42435" rIns="84869" bIns="42435" rtlCol="0" anchor="ctr"/>
          <a:lstStyle>
            <a:lvl1pPr algn="l">
              <a:defRPr sz="1200">
                <a:solidFill>
                  <a:schemeClr val="tx1">
                    <a:tint val="75000"/>
                  </a:schemeClr>
                </a:solidFill>
              </a:defRPr>
            </a:lvl1pPr>
          </a:lstStyle>
          <a:p>
            <a:fld id="{509F8A38-D7BF-4891-8F9E-895B9C1DA592}" type="datetimeFigureOut">
              <a:rPr lang="es-ES" smtClean="0"/>
              <a:pPr/>
              <a:t>21/10/2015</a:t>
            </a:fld>
            <a:endParaRPr lang="es-ES"/>
          </a:p>
        </p:txBody>
      </p:sp>
      <p:sp>
        <p:nvSpPr>
          <p:cNvPr id="5" name="4 Marcador de pie de página"/>
          <p:cNvSpPr>
            <a:spLocks noGrp="1"/>
          </p:cNvSpPr>
          <p:nvPr>
            <p:ph type="ftr" sz="quarter" idx="3"/>
          </p:nvPr>
        </p:nvSpPr>
        <p:spPr>
          <a:xfrm>
            <a:off x="3124201" y="5296961"/>
            <a:ext cx="2895600" cy="304271"/>
          </a:xfrm>
          <a:prstGeom prst="rect">
            <a:avLst/>
          </a:prstGeom>
        </p:spPr>
        <p:txBody>
          <a:bodyPr vert="horz" lIns="84869" tIns="42435" rIns="84869" bIns="42435"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5296961"/>
            <a:ext cx="2133600" cy="304271"/>
          </a:xfrm>
          <a:prstGeom prst="rect">
            <a:avLst/>
          </a:prstGeom>
        </p:spPr>
        <p:txBody>
          <a:bodyPr vert="horz" lIns="84869" tIns="42435" rIns="84869" bIns="42435" rtlCol="0" anchor="ctr"/>
          <a:lstStyle>
            <a:lvl1pPr algn="r">
              <a:defRPr sz="1200">
                <a:solidFill>
                  <a:schemeClr val="tx1">
                    <a:tint val="75000"/>
                  </a:schemeClr>
                </a:solidFill>
              </a:defRPr>
            </a:lvl1pPr>
          </a:lstStyle>
          <a:p>
            <a:fld id="{53956394-5704-477B-BC70-B3D57CA8FD09}" type="slidenum">
              <a:rPr lang="es-ES" smtClean="0"/>
              <a:pPr/>
              <a:t>‹Nº›</a:t>
            </a:fld>
            <a:endParaRPr lang="es-ES"/>
          </a:p>
        </p:txBody>
      </p:sp>
    </p:spTree>
    <p:extLst>
      <p:ext uri="{BB962C8B-B14F-4D97-AF65-F5344CB8AC3E}">
        <p14:creationId xmlns:p14="http://schemas.microsoft.com/office/powerpoint/2010/main" val="36195328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848705" rtl="0" eaLnBrk="1" latinLnBrk="0" hangingPunct="1">
        <a:spcBef>
          <a:spcPct val="0"/>
        </a:spcBef>
        <a:buNone/>
        <a:defRPr sz="4100" kern="1200">
          <a:solidFill>
            <a:schemeClr val="tx1"/>
          </a:solidFill>
          <a:latin typeface="+mj-lt"/>
          <a:ea typeface="+mj-ea"/>
          <a:cs typeface="+mj-cs"/>
        </a:defRPr>
      </a:lvl1pPr>
    </p:titleStyle>
    <p:bodyStyle>
      <a:lvl1pPr marL="318264" indent="-318264" algn="l" defTabSz="848705"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9572" indent="-265220" algn="l" defTabSz="848705"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60880" indent="-212176" algn="l" defTabSz="848705"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5232"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09585"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3937"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8289"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2642"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6994" indent="-212176" algn="l" defTabSz="84870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s-ES"/>
      </a:defPPr>
      <a:lvl1pPr marL="0" algn="l" defTabSz="848705" rtl="0" eaLnBrk="1" latinLnBrk="0" hangingPunct="1">
        <a:defRPr sz="1700" kern="1200">
          <a:solidFill>
            <a:schemeClr val="tx1"/>
          </a:solidFill>
          <a:latin typeface="+mn-lt"/>
          <a:ea typeface="+mn-ea"/>
          <a:cs typeface="+mn-cs"/>
        </a:defRPr>
      </a:lvl1pPr>
      <a:lvl2pPr marL="424352" algn="l" defTabSz="848705" rtl="0" eaLnBrk="1" latinLnBrk="0" hangingPunct="1">
        <a:defRPr sz="1700" kern="1200">
          <a:solidFill>
            <a:schemeClr val="tx1"/>
          </a:solidFill>
          <a:latin typeface="+mn-lt"/>
          <a:ea typeface="+mn-ea"/>
          <a:cs typeface="+mn-cs"/>
        </a:defRPr>
      </a:lvl2pPr>
      <a:lvl3pPr marL="848705" algn="l" defTabSz="848705" rtl="0" eaLnBrk="1" latinLnBrk="0" hangingPunct="1">
        <a:defRPr sz="1700" kern="1200">
          <a:solidFill>
            <a:schemeClr val="tx1"/>
          </a:solidFill>
          <a:latin typeface="+mn-lt"/>
          <a:ea typeface="+mn-ea"/>
          <a:cs typeface="+mn-cs"/>
        </a:defRPr>
      </a:lvl3pPr>
      <a:lvl4pPr marL="1273057" algn="l" defTabSz="848705" rtl="0" eaLnBrk="1" latinLnBrk="0" hangingPunct="1">
        <a:defRPr sz="1700" kern="1200">
          <a:solidFill>
            <a:schemeClr val="tx1"/>
          </a:solidFill>
          <a:latin typeface="+mn-lt"/>
          <a:ea typeface="+mn-ea"/>
          <a:cs typeface="+mn-cs"/>
        </a:defRPr>
      </a:lvl4pPr>
      <a:lvl5pPr marL="1697409" algn="l" defTabSz="848705" rtl="0" eaLnBrk="1" latinLnBrk="0" hangingPunct="1">
        <a:defRPr sz="1700" kern="1200">
          <a:solidFill>
            <a:schemeClr val="tx1"/>
          </a:solidFill>
          <a:latin typeface="+mn-lt"/>
          <a:ea typeface="+mn-ea"/>
          <a:cs typeface="+mn-cs"/>
        </a:defRPr>
      </a:lvl5pPr>
      <a:lvl6pPr marL="2121761" algn="l" defTabSz="848705" rtl="0" eaLnBrk="1" latinLnBrk="0" hangingPunct="1">
        <a:defRPr sz="1700" kern="1200">
          <a:solidFill>
            <a:schemeClr val="tx1"/>
          </a:solidFill>
          <a:latin typeface="+mn-lt"/>
          <a:ea typeface="+mn-ea"/>
          <a:cs typeface="+mn-cs"/>
        </a:defRPr>
      </a:lvl6pPr>
      <a:lvl7pPr marL="2546114" algn="l" defTabSz="848705" rtl="0" eaLnBrk="1" latinLnBrk="0" hangingPunct="1">
        <a:defRPr sz="1700" kern="1200">
          <a:solidFill>
            <a:schemeClr val="tx1"/>
          </a:solidFill>
          <a:latin typeface="+mn-lt"/>
          <a:ea typeface="+mn-ea"/>
          <a:cs typeface="+mn-cs"/>
        </a:defRPr>
      </a:lvl7pPr>
      <a:lvl8pPr marL="2970465" algn="l" defTabSz="848705" rtl="0" eaLnBrk="1" latinLnBrk="0" hangingPunct="1">
        <a:defRPr sz="1700" kern="1200">
          <a:solidFill>
            <a:schemeClr val="tx1"/>
          </a:solidFill>
          <a:latin typeface="+mn-lt"/>
          <a:ea typeface="+mn-ea"/>
          <a:cs typeface="+mn-cs"/>
        </a:defRPr>
      </a:lvl8pPr>
      <a:lvl9pPr marL="3394818" algn="l" defTabSz="84870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14703" y="2857503"/>
            <a:ext cx="6451474" cy="970955"/>
          </a:xfrm>
        </p:spPr>
        <p:txBody>
          <a:bodyPr/>
          <a:lstStyle/>
          <a:p>
            <a:r>
              <a:rPr lang="es-ES" dirty="0" err="1"/>
              <a:t>Engee</a:t>
            </a:r>
            <a:r>
              <a:rPr lang="es-ES" dirty="0"/>
              <a:t> IT S.R.L.</a:t>
            </a:r>
          </a:p>
        </p:txBody>
      </p:sp>
      <p:sp>
        <p:nvSpPr>
          <p:cNvPr id="6" name="Subtítulo 5"/>
          <p:cNvSpPr>
            <a:spLocks noGrp="1"/>
          </p:cNvSpPr>
          <p:nvPr>
            <p:ph type="subTitle" idx="1"/>
          </p:nvPr>
        </p:nvSpPr>
        <p:spPr/>
        <p:txBody>
          <a:bodyPr/>
          <a:lstStyle/>
          <a:p>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558"/>
            <a:ext cx="9144000" cy="571244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14" y="2092379"/>
            <a:ext cx="2729944" cy="992203"/>
          </a:xfrm>
          <a:prstGeom prst="rect">
            <a:avLst/>
          </a:prstGeom>
        </p:spPr>
      </p:pic>
      <p:sp>
        <p:nvSpPr>
          <p:cNvPr id="5" name="Rectángulo 4"/>
          <p:cNvSpPr/>
          <p:nvPr/>
        </p:nvSpPr>
        <p:spPr>
          <a:xfrm>
            <a:off x="248214" y="4382462"/>
            <a:ext cx="3719872" cy="524313"/>
          </a:xfrm>
          <a:prstGeom prst="rect">
            <a:avLst/>
          </a:prstGeom>
        </p:spPr>
        <p:txBody>
          <a:bodyPr wrap="none" lIns="92523" tIns="46261" rIns="92523" bIns="46261">
            <a:spAutoFit/>
          </a:bodyPr>
          <a:lstStyle/>
          <a:p>
            <a:r>
              <a:rPr lang="es-AR" sz="2800" dirty="0">
                <a:solidFill>
                  <a:srgbClr val="2D2D2D"/>
                </a:solidFill>
                <a:effectLst>
                  <a:outerShdw blurRad="38100" dist="38100" dir="2700000" algn="tl">
                    <a:srgbClr val="000000">
                      <a:alpha val="43137"/>
                    </a:srgbClr>
                  </a:outerShdw>
                </a:effectLst>
                <a:latin typeface="Raleway" panose="020B0003030101060003" pitchFamily="34" charset="0"/>
              </a:rPr>
              <a:t>Estimando las cosas…</a:t>
            </a:r>
            <a:endParaRPr lang="es-ES" sz="2800" dirty="0">
              <a:effectLst>
                <a:outerShdw blurRad="38100" dist="38100" dir="2700000" algn="tl">
                  <a:srgbClr val="000000">
                    <a:alpha val="43137"/>
                  </a:srgbClr>
                </a:outerShdw>
              </a:effectLst>
              <a:latin typeface="Raleway" panose="020B0003030101060003" pitchFamily="34" charset="0"/>
            </a:endParaRPr>
          </a:p>
        </p:txBody>
      </p:sp>
    </p:spTree>
    <p:extLst>
      <p:ext uri="{BB962C8B-B14F-4D97-AF65-F5344CB8AC3E}">
        <p14:creationId xmlns:p14="http://schemas.microsoft.com/office/powerpoint/2010/main" val="361542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713722"/>
          </a:xfrm>
          <a:prstGeom prst="rect">
            <a:avLst/>
          </a:prstGeom>
        </p:spPr>
      </p:pic>
      <p:sp>
        <p:nvSpPr>
          <p:cNvPr id="4" name="3 Rectángulo"/>
          <p:cNvSpPr/>
          <p:nvPr/>
        </p:nvSpPr>
        <p:spPr>
          <a:xfrm>
            <a:off x="-135212" y="1412381"/>
            <a:ext cx="2505451" cy="753373"/>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
        <p:nvSpPr>
          <p:cNvPr id="5" name="4 CuadroTexto"/>
          <p:cNvSpPr txBox="1"/>
          <p:nvPr/>
        </p:nvSpPr>
        <p:spPr>
          <a:xfrm>
            <a:off x="-16676" y="1545169"/>
            <a:ext cx="4588675" cy="508938"/>
          </a:xfrm>
          <a:prstGeom prst="rect">
            <a:avLst/>
          </a:prstGeom>
          <a:noFill/>
        </p:spPr>
        <p:txBody>
          <a:bodyPr wrap="square" lIns="92535" tIns="46268" rIns="92535" bIns="46268" rtlCol="0">
            <a:spAutoFit/>
          </a:bodyPr>
          <a:lstStyle/>
          <a:p>
            <a:r>
              <a:rPr lang="es-ES" sz="2700" b="1" dirty="0">
                <a:solidFill>
                  <a:schemeClr val="bg1"/>
                </a:solidFill>
                <a:latin typeface="Raleway" charset="0"/>
              </a:rPr>
              <a:t>Conceptos</a:t>
            </a:r>
          </a:p>
        </p:txBody>
      </p:sp>
    </p:spTree>
    <p:extLst>
      <p:ext uri="{BB962C8B-B14F-4D97-AF65-F5344CB8AC3E}">
        <p14:creationId xmlns:p14="http://schemas.microsoft.com/office/powerpoint/2010/main" val="242689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3999" cy="5713721"/>
          </a:xfrm>
        </p:spPr>
      </p:pic>
      <p:sp>
        <p:nvSpPr>
          <p:cNvPr id="5" name="4 CuadroTexto"/>
          <p:cNvSpPr txBox="1"/>
          <p:nvPr/>
        </p:nvSpPr>
        <p:spPr>
          <a:xfrm>
            <a:off x="6394147" y="265463"/>
            <a:ext cx="2887768" cy="462772"/>
          </a:xfrm>
          <a:prstGeom prst="rect">
            <a:avLst/>
          </a:prstGeom>
          <a:noFill/>
        </p:spPr>
        <p:txBody>
          <a:bodyPr wrap="square" lIns="92535" tIns="46268" rIns="92535" bIns="46268" rtlCol="0">
            <a:spAutoFit/>
          </a:bodyPr>
          <a:lstStyle/>
          <a:p>
            <a:r>
              <a:rPr lang="es-ES" sz="2400" b="1" dirty="0">
                <a:solidFill>
                  <a:schemeClr val="bg1">
                    <a:lumMod val="50000"/>
                  </a:schemeClr>
                </a:solidFill>
                <a:latin typeface="Raleway" charset="0"/>
              </a:rPr>
              <a:t>Viejos y nuevos…</a:t>
            </a:r>
          </a:p>
        </p:txBody>
      </p:sp>
      <p:sp>
        <p:nvSpPr>
          <p:cNvPr id="9" name="8 Rectángulo"/>
          <p:cNvSpPr/>
          <p:nvPr/>
        </p:nvSpPr>
        <p:spPr>
          <a:xfrm>
            <a:off x="6394146" y="222691"/>
            <a:ext cx="3188756" cy="580155"/>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713722"/>
          </a:xfrm>
          <a:prstGeom prst="rect">
            <a:avLst/>
          </a:prstGeom>
        </p:spPr>
      </p:pic>
      <p:sp>
        <p:nvSpPr>
          <p:cNvPr id="4" name="3 Rectángulo"/>
          <p:cNvSpPr/>
          <p:nvPr/>
        </p:nvSpPr>
        <p:spPr>
          <a:xfrm>
            <a:off x="-135212" y="1412381"/>
            <a:ext cx="2505451" cy="753373"/>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
        <p:nvSpPr>
          <p:cNvPr id="5" name="4 CuadroTexto"/>
          <p:cNvSpPr txBox="1"/>
          <p:nvPr/>
        </p:nvSpPr>
        <p:spPr>
          <a:xfrm>
            <a:off x="-16675" y="1545169"/>
            <a:ext cx="2083224" cy="508938"/>
          </a:xfrm>
          <a:prstGeom prst="rect">
            <a:avLst/>
          </a:prstGeom>
          <a:noFill/>
        </p:spPr>
        <p:txBody>
          <a:bodyPr wrap="square" lIns="92535" tIns="46268" rIns="92535" bIns="46268" rtlCol="0">
            <a:spAutoFit/>
          </a:bodyPr>
          <a:lstStyle/>
          <a:p>
            <a:r>
              <a:rPr lang="es-ES" sz="2700" b="1" dirty="0">
                <a:solidFill>
                  <a:schemeClr val="bg1"/>
                </a:solidFill>
                <a:latin typeface="Raleway" charset="0"/>
              </a:rPr>
              <a:t>Técnicas</a:t>
            </a:r>
          </a:p>
        </p:txBody>
      </p:sp>
    </p:spTree>
    <p:extLst>
      <p:ext uri="{BB962C8B-B14F-4D97-AF65-F5344CB8AC3E}">
        <p14:creationId xmlns:p14="http://schemas.microsoft.com/office/powerpoint/2010/main" val="1357555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9" y="242897"/>
            <a:ext cx="8532439" cy="5307476"/>
          </a:xfrm>
        </p:spPr>
      </p:pic>
      <p:sp>
        <p:nvSpPr>
          <p:cNvPr id="7" name="6 CuadroTexto"/>
          <p:cNvSpPr txBox="1"/>
          <p:nvPr/>
        </p:nvSpPr>
        <p:spPr>
          <a:xfrm>
            <a:off x="63754" y="222691"/>
            <a:ext cx="2581374" cy="462772"/>
          </a:xfrm>
          <a:prstGeom prst="rect">
            <a:avLst/>
          </a:prstGeom>
          <a:noFill/>
        </p:spPr>
        <p:txBody>
          <a:bodyPr wrap="square" lIns="92535" tIns="46268" rIns="92535" bIns="46268" rtlCol="0">
            <a:spAutoFit/>
          </a:bodyPr>
          <a:lstStyle/>
          <a:p>
            <a:r>
              <a:rPr lang="es-ES" sz="2400" b="1" dirty="0">
                <a:solidFill>
                  <a:schemeClr val="bg1">
                    <a:lumMod val="50000"/>
                  </a:schemeClr>
                </a:solidFill>
                <a:latin typeface="Raleway" charset="0"/>
              </a:rPr>
              <a:t>Hay muchas . . .</a:t>
            </a:r>
          </a:p>
        </p:txBody>
      </p:sp>
      <p:sp>
        <p:nvSpPr>
          <p:cNvPr id="8" name="7 Rectángulo"/>
          <p:cNvSpPr/>
          <p:nvPr/>
        </p:nvSpPr>
        <p:spPr>
          <a:xfrm>
            <a:off x="-362980" y="179918"/>
            <a:ext cx="3188756" cy="580155"/>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80" y="254939"/>
            <a:ext cx="8199658"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Pero todo se resume a una teoría</a:t>
            </a: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076801"/>
            <a:ext cx="9143999" cy="4636920"/>
          </a:xfrm>
          <a:prstGeom prst="rect">
            <a:avLst/>
          </a:prstGeom>
        </p:spPr>
      </p:pic>
    </p:spTree>
    <p:extLst>
      <p:ext uri="{BB962C8B-B14F-4D97-AF65-F5344CB8AC3E}">
        <p14:creationId xmlns:p14="http://schemas.microsoft.com/office/powerpoint/2010/main" val="403762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7212663"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La de los extremos oscilantes</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82464"/>
            <a:ext cx="9144000" cy="4531258"/>
          </a:xfrm>
          <a:prstGeom prst="rect">
            <a:avLst/>
          </a:prstGeom>
        </p:spPr>
      </p:pic>
    </p:spTree>
    <p:extLst>
      <p:ext uri="{BB962C8B-B14F-4D97-AF65-F5344CB8AC3E}">
        <p14:creationId xmlns:p14="http://schemas.microsoft.com/office/powerpoint/2010/main" val="412772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713722"/>
          </a:xfrm>
          <a:prstGeom prst="rect">
            <a:avLst/>
          </a:prstGeom>
        </p:spPr>
      </p:pic>
      <p:sp>
        <p:nvSpPr>
          <p:cNvPr id="4" name="3 Rectángulo"/>
          <p:cNvSpPr/>
          <p:nvPr/>
        </p:nvSpPr>
        <p:spPr>
          <a:xfrm>
            <a:off x="-135211" y="1451983"/>
            <a:ext cx="3340602" cy="1038378"/>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
        <p:nvSpPr>
          <p:cNvPr id="5" name="4 CuadroTexto"/>
          <p:cNvSpPr txBox="1"/>
          <p:nvPr/>
        </p:nvSpPr>
        <p:spPr>
          <a:xfrm>
            <a:off x="-16675" y="1545169"/>
            <a:ext cx="3222066" cy="924436"/>
          </a:xfrm>
          <a:prstGeom prst="rect">
            <a:avLst/>
          </a:prstGeom>
          <a:noFill/>
        </p:spPr>
        <p:txBody>
          <a:bodyPr wrap="square" lIns="92535" tIns="46268" rIns="92535" bIns="46268" rtlCol="0">
            <a:spAutoFit/>
          </a:bodyPr>
          <a:lstStyle/>
          <a:p>
            <a:r>
              <a:rPr lang="es-ES" sz="2700" b="1" dirty="0">
                <a:solidFill>
                  <a:schemeClr val="bg1"/>
                </a:solidFill>
                <a:latin typeface="Raleway" charset="0"/>
              </a:rPr>
              <a:t>Tips &amp; Consideraciones</a:t>
            </a:r>
          </a:p>
        </p:txBody>
      </p:sp>
    </p:spTree>
    <p:extLst>
      <p:ext uri="{BB962C8B-B14F-4D97-AF65-F5344CB8AC3E}">
        <p14:creationId xmlns:p14="http://schemas.microsoft.com/office/powerpoint/2010/main" val="307863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7060817"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Pensamiento lógico - racional</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82464"/>
            <a:ext cx="9144000" cy="4531258"/>
          </a:xfrm>
          <a:prstGeom prst="rect">
            <a:avLst/>
          </a:prstGeom>
        </p:spPr>
      </p:pic>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Usar el pasado</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68207"/>
            <a:ext cx="9144000" cy="4546793"/>
          </a:xfrm>
          <a:prstGeom prst="rect">
            <a:avLst/>
          </a:prstGeom>
        </p:spPr>
      </p:pic>
    </p:spTree>
    <p:extLst>
      <p:ext uri="{BB962C8B-B14F-4D97-AF65-F5344CB8AC3E}">
        <p14:creationId xmlns:p14="http://schemas.microsoft.com/office/powerpoint/2010/main" val="3725671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pic>
        <p:nvPicPr>
          <p:cNvPr id="3" name="2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164044"/>
            <a:ext cx="9144000" cy="4549678"/>
          </a:xfr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No tener miedo!</a:t>
            </a:r>
          </a:p>
        </p:txBody>
      </p:sp>
    </p:spTree>
    <p:extLst>
      <p:ext uri="{BB962C8B-B14F-4D97-AF65-F5344CB8AC3E}">
        <p14:creationId xmlns:p14="http://schemas.microsoft.com/office/powerpoint/2010/main" val="115241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2" name="1 CuadroTexto"/>
          <p:cNvSpPr txBox="1"/>
          <p:nvPr/>
        </p:nvSpPr>
        <p:spPr>
          <a:xfrm>
            <a:off x="168479" y="254939"/>
            <a:ext cx="3947983"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Definición</a:t>
            </a:r>
          </a:p>
        </p:txBody>
      </p:sp>
      <p:sp>
        <p:nvSpPr>
          <p:cNvPr id="3" name="2 CuadroTexto"/>
          <p:cNvSpPr txBox="1"/>
          <p:nvPr/>
        </p:nvSpPr>
        <p:spPr>
          <a:xfrm>
            <a:off x="351893" y="2446569"/>
            <a:ext cx="3644293" cy="4279201"/>
          </a:xfrm>
          <a:prstGeom prst="rect">
            <a:avLst/>
          </a:prstGeom>
          <a:noFill/>
        </p:spPr>
        <p:txBody>
          <a:bodyPr wrap="square" lIns="92535" tIns="46268" rIns="92535" bIns="46268" rtlCol="0">
            <a:spAutoFit/>
          </a:bodyPr>
          <a:lstStyle/>
          <a:p>
            <a:r>
              <a:rPr lang="es-ES" sz="2400" i="1" dirty="0">
                <a:latin typeface="Raleway" charset="0"/>
              </a:rPr>
              <a:t>“Calcular el valor aproximado de una cosa”.</a:t>
            </a:r>
          </a:p>
          <a:p>
            <a:endParaRPr lang="es-ES" b="1" u="sng" dirty="0" smtClean="0"/>
          </a:p>
          <a:p>
            <a:endParaRPr lang="es-ES" b="1" u="sng" dirty="0"/>
          </a:p>
          <a:p>
            <a:endParaRPr lang="es-ES" b="1" u="sng" dirty="0" smtClean="0"/>
          </a:p>
          <a:p>
            <a:endParaRPr lang="es-ES" b="1" u="sng" dirty="0"/>
          </a:p>
          <a:p>
            <a:endParaRPr lang="es-ES" b="1" u="sng" dirty="0" smtClean="0"/>
          </a:p>
          <a:p>
            <a:endParaRPr lang="es-ES" b="1" u="sng" dirty="0"/>
          </a:p>
          <a:p>
            <a:endParaRPr lang="es-ES" b="1" u="sng" dirty="0" smtClean="0"/>
          </a:p>
          <a:p>
            <a:endParaRPr lang="es-ES" b="1" u="sng" dirty="0"/>
          </a:p>
          <a:p>
            <a:endParaRPr lang="es-ES" b="1" u="sng" dirty="0" smtClean="0"/>
          </a:p>
          <a:p>
            <a:endParaRPr lang="es-ES" b="1" u="sng" dirty="0" smtClean="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617" y="1177029"/>
            <a:ext cx="5179383" cy="4536693"/>
          </a:xfrm>
          <a:prstGeom prst="rect">
            <a:avLst/>
          </a:prstGeom>
        </p:spPr>
      </p:pic>
    </p:spTree>
    <p:extLst>
      <p:ext uri="{BB962C8B-B14F-4D97-AF65-F5344CB8AC3E}">
        <p14:creationId xmlns:p14="http://schemas.microsoft.com/office/powerpoint/2010/main" val="101795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Preguntar</a:t>
            </a:r>
            <a:endParaRPr lang="es-ES" sz="3500" b="1" dirty="0">
              <a:solidFill>
                <a:schemeClr val="bg1"/>
              </a:solidFill>
              <a:latin typeface="Raleway" charset="0"/>
            </a:endParaRP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 y="1172739"/>
            <a:ext cx="9146978" cy="4540983"/>
          </a:xfrm>
          <a:prstGeom prst="rect">
            <a:avLst/>
          </a:prstGeom>
        </p:spPr>
      </p:pic>
    </p:spTree>
    <p:extLst>
      <p:ext uri="{BB962C8B-B14F-4D97-AF65-F5344CB8AC3E}">
        <p14:creationId xmlns:p14="http://schemas.microsoft.com/office/powerpoint/2010/main" val="1415271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688" y="1333500"/>
            <a:ext cx="5328592" cy="4188296"/>
          </a:xfrm>
        </p:spPr>
      </p:pic>
      <p:sp>
        <p:nvSpPr>
          <p:cNvPr id="4" name="3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No </a:t>
            </a:r>
            <a:r>
              <a:rPr lang="es-ES" sz="3500" b="1" dirty="0" err="1" smtClean="0">
                <a:solidFill>
                  <a:schemeClr val="bg1"/>
                </a:solidFill>
                <a:latin typeface="Raleway" charset="0"/>
              </a:rPr>
              <a:t>colchonear</a:t>
            </a:r>
            <a:endParaRPr lang="es-ES" sz="3500" b="1" dirty="0">
              <a:solidFill>
                <a:schemeClr val="bg1"/>
              </a:solidFill>
              <a:latin typeface="Raleway" charset="0"/>
            </a:endParaRPr>
          </a:p>
        </p:txBody>
      </p:sp>
    </p:spTree>
    <p:extLst>
      <p:ext uri="{BB962C8B-B14F-4D97-AF65-F5344CB8AC3E}">
        <p14:creationId xmlns:p14="http://schemas.microsoft.com/office/powerpoint/2010/main" val="257802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4" name="3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Usar la fuerza!</a:t>
            </a:r>
            <a:endParaRPr lang="es-ES" sz="3500" b="1" dirty="0">
              <a:solidFill>
                <a:schemeClr val="bg1"/>
              </a:solidFill>
              <a:latin typeface="Raleway" charset="0"/>
            </a:endParaRPr>
          </a:p>
        </p:txBody>
      </p:sp>
      <p:pic>
        <p:nvPicPr>
          <p:cNvPr id="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0" y="1171575"/>
            <a:ext cx="9158699" cy="4542148"/>
          </a:xfrm>
        </p:spPr>
      </p:pic>
    </p:spTree>
    <p:extLst>
      <p:ext uri="{BB962C8B-B14F-4D97-AF65-F5344CB8AC3E}">
        <p14:creationId xmlns:p14="http://schemas.microsoft.com/office/powerpoint/2010/main" val="1604672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err="1">
                <a:solidFill>
                  <a:schemeClr val="bg1"/>
                </a:solidFill>
                <a:latin typeface="Raleway" charset="0"/>
              </a:rPr>
              <a:t>Definition</a:t>
            </a:r>
            <a:r>
              <a:rPr lang="es-ES" sz="3500" b="1" dirty="0">
                <a:solidFill>
                  <a:schemeClr val="bg1"/>
                </a:solidFill>
                <a:latin typeface="Raleway" charset="0"/>
              </a:rPr>
              <a:t> of </a:t>
            </a:r>
            <a:r>
              <a:rPr lang="es-ES" sz="3500" b="1" dirty="0" err="1">
                <a:solidFill>
                  <a:schemeClr val="bg1"/>
                </a:solidFill>
                <a:latin typeface="Raleway" charset="0"/>
              </a:rPr>
              <a:t>Ready</a:t>
            </a:r>
            <a:r>
              <a:rPr lang="es-ES" sz="3500" b="1" dirty="0">
                <a:solidFill>
                  <a:schemeClr val="bg1"/>
                </a:solidFill>
                <a:latin typeface="Raleway" charset="0"/>
              </a:rPr>
              <a:t> (</a:t>
            </a:r>
            <a:r>
              <a:rPr lang="es-ES" sz="3500" b="1" dirty="0" err="1">
                <a:solidFill>
                  <a:schemeClr val="bg1"/>
                </a:solidFill>
                <a:latin typeface="Raleway" charset="0"/>
              </a:rPr>
              <a:t>DoR</a:t>
            </a:r>
            <a:r>
              <a:rPr lang="es-ES" sz="3500" b="1" dirty="0">
                <a:solidFill>
                  <a:schemeClr val="bg1"/>
                </a:solidFill>
                <a:latin typeface="Raleway" charset="0"/>
              </a:rPr>
              <a:t>)</a:t>
            </a: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71005"/>
            <a:ext cx="9144000" cy="4542717"/>
          </a:xfrm>
          <a:prstGeom prst="rect">
            <a:avLst/>
          </a:prstGeom>
        </p:spPr>
      </p:pic>
    </p:spTree>
    <p:extLst>
      <p:ext uri="{BB962C8B-B14F-4D97-AF65-F5344CB8AC3E}">
        <p14:creationId xmlns:p14="http://schemas.microsoft.com/office/powerpoint/2010/main" val="3725671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err="1">
                <a:solidFill>
                  <a:schemeClr val="bg1"/>
                </a:solidFill>
                <a:latin typeface="Raleway" charset="0"/>
              </a:rPr>
              <a:t>Definition</a:t>
            </a:r>
            <a:r>
              <a:rPr lang="es-ES" sz="3500" b="1" dirty="0">
                <a:solidFill>
                  <a:schemeClr val="bg1"/>
                </a:solidFill>
                <a:latin typeface="Raleway" charset="0"/>
              </a:rPr>
              <a:t> of Done (</a:t>
            </a:r>
            <a:r>
              <a:rPr lang="es-ES" sz="3500" b="1" dirty="0" err="1">
                <a:solidFill>
                  <a:schemeClr val="bg1"/>
                </a:solidFill>
                <a:latin typeface="Raleway" charset="0"/>
              </a:rPr>
              <a:t>DoD</a:t>
            </a:r>
            <a:r>
              <a:rPr lang="es-ES" sz="3500" b="1" dirty="0">
                <a:solidFill>
                  <a:schemeClr val="bg1"/>
                </a:solidFill>
                <a:latin typeface="Raleway" charset="0"/>
              </a:rPr>
              <a:t>)</a:t>
            </a:r>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28" y="1173307"/>
            <a:ext cx="9162829" cy="4540415"/>
          </a:xfrm>
          <a:prstGeom prst="rect">
            <a:avLst/>
          </a:prstGeom>
        </p:spPr>
      </p:pic>
    </p:spTree>
    <p:extLst>
      <p:ext uri="{BB962C8B-B14F-4D97-AF65-F5344CB8AC3E}">
        <p14:creationId xmlns:p14="http://schemas.microsoft.com/office/powerpoint/2010/main" val="390690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59805" cy="5713723"/>
          </a:xfrm>
          <a:prstGeom prst="rect">
            <a:avLst/>
          </a:prstGeom>
        </p:spPr>
      </p:pic>
      <p:sp>
        <p:nvSpPr>
          <p:cNvPr id="3" name="2 CuadroTexto"/>
          <p:cNvSpPr txBox="1"/>
          <p:nvPr/>
        </p:nvSpPr>
        <p:spPr>
          <a:xfrm>
            <a:off x="755576" y="2580209"/>
            <a:ext cx="800219" cy="3216263"/>
          </a:xfrm>
          <a:prstGeom prst="rect">
            <a:avLst/>
          </a:prstGeom>
          <a:noFill/>
        </p:spPr>
        <p:txBody>
          <a:bodyPr vert="vert" wrap="square" rtlCol="0">
            <a:spAutoFit/>
          </a:bodyPr>
          <a:lstStyle/>
          <a:p>
            <a:r>
              <a:rPr lang="es-ES" sz="4000" b="1" dirty="0" err="1" smtClean="0">
                <a:solidFill>
                  <a:schemeClr val="bg1"/>
                </a:solidFill>
                <a:effectLst>
                  <a:outerShdw blurRad="38100" dist="38100" dir="2700000" algn="tl">
                    <a:srgbClr val="000000">
                      <a:alpha val="43137"/>
                    </a:srgbClr>
                  </a:outerShdw>
                </a:effectLst>
                <a:latin typeface="Raleway" charset="0"/>
              </a:rPr>
              <a:t>ndependent</a:t>
            </a:r>
            <a:endParaRPr lang="es-ES" sz="4000" b="1" dirty="0">
              <a:solidFill>
                <a:schemeClr val="bg1"/>
              </a:solidFill>
              <a:effectLst>
                <a:outerShdw blurRad="38100" dist="38100" dir="2700000" algn="tl">
                  <a:srgbClr val="000000">
                    <a:alpha val="43137"/>
                  </a:srgbClr>
                </a:outerShdw>
              </a:effectLst>
              <a:latin typeface="Raleway" charset="0"/>
            </a:endParaRPr>
          </a:p>
        </p:txBody>
      </p:sp>
      <p:sp>
        <p:nvSpPr>
          <p:cNvPr id="4" name="3 CuadroTexto"/>
          <p:cNvSpPr txBox="1"/>
          <p:nvPr/>
        </p:nvSpPr>
        <p:spPr>
          <a:xfrm>
            <a:off x="1892588" y="2856861"/>
            <a:ext cx="800219" cy="2699654"/>
          </a:xfrm>
          <a:prstGeom prst="rect">
            <a:avLst/>
          </a:prstGeom>
          <a:noFill/>
        </p:spPr>
        <p:txBody>
          <a:bodyPr vert="vert" wrap="square" rtlCol="0">
            <a:spAutoFit/>
          </a:bodyPr>
          <a:lstStyle/>
          <a:p>
            <a:r>
              <a:rPr lang="es-ES" sz="4000" b="1" dirty="0" err="1">
                <a:solidFill>
                  <a:schemeClr val="bg1"/>
                </a:solidFill>
                <a:effectLst>
                  <a:outerShdw blurRad="38100" dist="38100" dir="2700000" algn="tl">
                    <a:srgbClr val="000000">
                      <a:alpha val="43137"/>
                    </a:srgbClr>
                  </a:outerShdw>
                </a:effectLst>
                <a:latin typeface="Raleway" charset="0"/>
              </a:rPr>
              <a:t>egotiable</a:t>
            </a:r>
            <a:endParaRPr lang="es-ES" sz="4000" b="1" dirty="0">
              <a:solidFill>
                <a:schemeClr val="bg1"/>
              </a:solidFill>
              <a:effectLst>
                <a:outerShdw blurRad="38100" dist="38100" dir="2700000" algn="tl">
                  <a:srgbClr val="000000">
                    <a:alpha val="43137"/>
                  </a:srgbClr>
                </a:outerShdw>
              </a:effectLst>
              <a:latin typeface="Raleway" charset="0"/>
            </a:endParaRPr>
          </a:p>
        </p:txBody>
      </p:sp>
      <p:sp>
        <p:nvSpPr>
          <p:cNvPr id="5" name="4 CuadroTexto"/>
          <p:cNvSpPr txBox="1"/>
          <p:nvPr/>
        </p:nvSpPr>
        <p:spPr>
          <a:xfrm>
            <a:off x="3275856" y="3030224"/>
            <a:ext cx="800219" cy="2419563"/>
          </a:xfrm>
          <a:prstGeom prst="rect">
            <a:avLst/>
          </a:prstGeom>
          <a:noFill/>
        </p:spPr>
        <p:txBody>
          <a:bodyPr vert="vert" wrap="square" rtlCol="0">
            <a:spAutoFit/>
          </a:bodyPr>
          <a:lstStyle/>
          <a:p>
            <a:r>
              <a:rPr lang="es-ES" sz="4000" b="1" dirty="0" err="1" smtClean="0">
                <a:solidFill>
                  <a:schemeClr val="bg1"/>
                </a:solidFill>
                <a:effectLst>
                  <a:outerShdw blurRad="38100" dist="38100" dir="2700000" algn="tl">
                    <a:srgbClr val="000000">
                      <a:alpha val="43137"/>
                    </a:srgbClr>
                  </a:outerShdw>
                </a:effectLst>
                <a:latin typeface="Raleway" charset="0"/>
              </a:rPr>
              <a:t>aluable</a:t>
            </a:r>
            <a:endParaRPr lang="es-ES" sz="4000" b="1" dirty="0">
              <a:solidFill>
                <a:schemeClr val="bg1"/>
              </a:solidFill>
              <a:effectLst>
                <a:outerShdw blurRad="38100" dist="38100" dir="2700000" algn="tl">
                  <a:srgbClr val="000000">
                    <a:alpha val="43137"/>
                  </a:srgbClr>
                </a:outerShdw>
              </a:effectLst>
              <a:latin typeface="Raleway" charset="0"/>
            </a:endParaRPr>
          </a:p>
        </p:txBody>
      </p:sp>
      <p:sp>
        <p:nvSpPr>
          <p:cNvPr id="6" name="5 CuadroTexto"/>
          <p:cNvSpPr txBox="1"/>
          <p:nvPr/>
        </p:nvSpPr>
        <p:spPr>
          <a:xfrm>
            <a:off x="4586418" y="3214721"/>
            <a:ext cx="800219" cy="2341794"/>
          </a:xfrm>
          <a:prstGeom prst="rect">
            <a:avLst/>
          </a:prstGeom>
          <a:noFill/>
        </p:spPr>
        <p:txBody>
          <a:bodyPr vert="vert" wrap="square" rtlCol="0">
            <a:spAutoFit/>
          </a:bodyPr>
          <a:lstStyle/>
          <a:p>
            <a:r>
              <a:rPr lang="es-ES" sz="4000" b="1" dirty="0" err="1" smtClean="0">
                <a:solidFill>
                  <a:schemeClr val="bg1"/>
                </a:solidFill>
                <a:effectLst>
                  <a:outerShdw blurRad="38100" dist="38100" dir="2700000" algn="tl">
                    <a:srgbClr val="000000">
                      <a:alpha val="43137"/>
                    </a:srgbClr>
                  </a:outerShdw>
                </a:effectLst>
                <a:latin typeface="Raleway" charset="0"/>
              </a:rPr>
              <a:t>stimable</a:t>
            </a:r>
            <a:endParaRPr lang="es-ES" sz="4000" b="1" dirty="0">
              <a:solidFill>
                <a:schemeClr val="bg1"/>
              </a:solidFill>
              <a:effectLst>
                <a:outerShdw blurRad="38100" dist="38100" dir="2700000" algn="tl">
                  <a:srgbClr val="000000">
                    <a:alpha val="43137"/>
                  </a:srgbClr>
                </a:outerShdw>
              </a:effectLst>
              <a:latin typeface="Raleway" charset="0"/>
            </a:endParaRPr>
          </a:p>
        </p:txBody>
      </p:sp>
      <p:sp>
        <p:nvSpPr>
          <p:cNvPr id="7" name="6 CuadroTexto"/>
          <p:cNvSpPr txBox="1"/>
          <p:nvPr/>
        </p:nvSpPr>
        <p:spPr>
          <a:xfrm>
            <a:off x="6002287" y="3347850"/>
            <a:ext cx="800219" cy="1368152"/>
          </a:xfrm>
          <a:prstGeom prst="rect">
            <a:avLst/>
          </a:prstGeom>
          <a:noFill/>
        </p:spPr>
        <p:txBody>
          <a:bodyPr vert="vert" wrap="square" rtlCol="0">
            <a:spAutoFit/>
          </a:bodyPr>
          <a:lstStyle/>
          <a:p>
            <a:r>
              <a:rPr lang="es-ES" sz="4000" b="1" dirty="0" err="1" smtClean="0">
                <a:solidFill>
                  <a:schemeClr val="bg1"/>
                </a:solidFill>
                <a:effectLst>
                  <a:outerShdw blurRad="38100" dist="38100" dir="2700000" algn="tl">
                    <a:srgbClr val="000000">
                      <a:alpha val="43137"/>
                    </a:srgbClr>
                  </a:outerShdw>
                </a:effectLst>
                <a:latin typeface="Raleway" charset="0"/>
              </a:rPr>
              <a:t>mall</a:t>
            </a:r>
            <a:endParaRPr lang="es-ES" sz="4000" b="1" dirty="0">
              <a:solidFill>
                <a:schemeClr val="bg1"/>
              </a:solidFill>
              <a:effectLst>
                <a:outerShdw blurRad="38100" dist="38100" dir="2700000" algn="tl">
                  <a:srgbClr val="000000">
                    <a:alpha val="43137"/>
                  </a:srgbClr>
                </a:outerShdw>
              </a:effectLst>
              <a:latin typeface="Raleway" charset="0"/>
            </a:endParaRPr>
          </a:p>
        </p:txBody>
      </p:sp>
      <p:sp>
        <p:nvSpPr>
          <p:cNvPr id="8" name="7 CuadroTexto"/>
          <p:cNvSpPr txBox="1"/>
          <p:nvPr/>
        </p:nvSpPr>
        <p:spPr>
          <a:xfrm>
            <a:off x="7318213" y="3533065"/>
            <a:ext cx="784830" cy="2365873"/>
          </a:xfrm>
          <a:prstGeom prst="rect">
            <a:avLst/>
          </a:prstGeom>
          <a:noFill/>
        </p:spPr>
        <p:txBody>
          <a:bodyPr vert="vert" wrap="square" rtlCol="0">
            <a:spAutoFit/>
          </a:bodyPr>
          <a:lstStyle/>
          <a:p>
            <a:r>
              <a:rPr lang="es-ES" sz="3900" b="1" dirty="0" err="1" smtClean="0">
                <a:solidFill>
                  <a:schemeClr val="bg1"/>
                </a:solidFill>
                <a:effectLst>
                  <a:outerShdw blurRad="38100" dist="38100" dir="2700000" algn="tl">
                    <a:srgbClr val="000000">
                      <a:alpha val="43137"/>
                    </a:srgbClr>
                  </a:outerShdw>
                </a:effectLst>
                <a:latin typeface="Raleway" charset="0"/>
              </a:rPr>
              <a:t>esteable</a:t>
            </a:r>
            <a:endParaRPr lang="es-ES" sz="3900" b="1" dirty="0">
              <a:solidFill>
                <a:schemeClr val="bg1"/>
              </a:solidFill>
              <a:effectLst>
                <a:outerShdw blurRad="38100" dist="38100" dir="2700000" algn="tl">
                  <a:srgbClr val="000000">
                    <a:alpha val="43137"/>
                  </a:srgbClr>
                </a:outerShdw>
              </a:effectLst>
              <a:latin typeface="Raleway" charset="0"/>
            </a:endParaRPr>
          </a:p>
        </p:txBody>
      </p:sp>
    </p:spTree>
    <p:extLst>
      <p:ext uri="{BB962C8B-B14F-4D97-AF65-F5344CB8AC3E}">
        <p14:creationId xmlns:p14="http://schemas.microsoft.com/office/powerpoint/2010/main" val="1161378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08312"/>
            <a:ext cx="9144000" cy="3925236"/>
          </a:xfrm>
          <a:prstGeom prst="rect">
            <a:avLst/>
          </a:prstGeom>
        </p:spPr>
      </p:pic>
    </p:spTree>
    <p:extLst>
      <p:ext uri="{BB962C8B-B14F-4D97-AF65-F5344CB8AC3E}">
        <p14:creationId xmlns:p14="http://schemas.microsoft.com/office/powerpoint/2010/main" val="2533954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pic>
        <p:nvPicPr>
          <p:cNvPr id="3" name="2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 y="1176329"/>
            <a:ext cx="9144016" cy="4537393"/>
          </a:xfrm>
        </p:spPr>
      </p:pic>
      <p:sp>
        <p:nvSpPr>
          <p:cNvPr id="4" name="3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Ser profesional</a:t>
            </a:r>
            <a:endParaRPr lang="es-ES" sz="3500" b="1" dirty="0">
              <a:solidFill>
                <a:schemeClr val="bg1"/>
              </a:solidFill>
              <a:latin typeface="Raleway" charset="0"/>
            </a:endParaRPr>
          </a:p>
        </p:txBody>
      </p:sp>
    </p:spTree>
    <p:extLst>
      <p:ext uri="{BB962C8B-B14F-4D97-AF65-F5344CB8AC3E}">
        <p14:creationId xmlns:p14="http://schemas.microsoft.com/office/powerpoint/2010/main" val="1343234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79"/>
            <a:ext cx="9143998" cy="5712444"/>
          </a:xfrm>
        </p:spPr>
      </p:pic>
      <p:sp>
        <p:nvSpPr>
          <p:cNvPr id="7" name="6 CuadroTexto"/>
          <p:cNvSpPr txBox="1"/>
          <p:nvPr/>
        </p:nvSpPr>
        <p:spPr>
          <a:xfrm>
            <a:off x="2446162" y="23259"/>
            <a:ext cx="4859057" cy="632049"/>
          </a:xfrm>
          <a:prstGeom prst="rect">
            <a:avLst/>
          </a:prstGeom>
          <a:noFill/>
        </p:spPr>
        <p:txBody>
          <a:bodyPr wrap="square" lIns="92535" tIns="46268" rIns="92535" bIns="46268" rtlCol="0">
            <a:spAutoFit/>
          </a:bodyPr>
          <a:lstStyle/>
          <a:p>
            <a:r>
              <a:rPr lang="es-ES" sz="3500" b="1" dirty="0">
                <a:solidFill>
                  <a:srgbClr val="FF8C2D"/>
                </a:solidFill>
                <a:latin typeface="Raleway" charset="0"/>
              </a:rPr>
              <a:t>Dinámicas de grupo</a:t>
            </a:r>
          </a:p>
        </p:txBody>
      </p:sp>
    </p:spTree>
    <p:extLst>
      <p:ext uri="{BB962C8B-B14F-4D97-AF65-F5344CB8AC3E}">
        <p14:creationId xmlns:p14="http://schemas.microsoft.com/office/powerpoint/2010/main" val="119996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Dinámicas de grupo</a:t>
            </a:r>
            <a:endParaRPr lang="es-ES" sz="3500" b="1" dirty="0">
              <a:solidFill>
                <a:schemeClr val="bg1"/>
              </a:solidFill>
              <a:latin typeface="Raleway" charset="0"/>
            </a:endParaRPr>
          </a:p>
        </p:txBody>
      </p:sp>
      <p:sp>
        <p:nvSpPr>
          <p:cNvPr id="2" name="1 Marcador de contenido"/>
          <p:cNvSpPr>
            <a:spLocks noGrp="1"/>
          </p:cNvSpPr>
          <p:nvPr>
            <p:ph idx="1"/>
          </p:nvPr>
        </p:nvSpPr>
        <p:spPr>
          <a:xfrm>
            <a:off x="457201" y="1489348"/>
            <a:ext cx="8229600" cy="3771636"/>
          </a:xfrm>
        </p:spPr>
        <p:txBody>
          <a:bodyPr/>
          <a:lstStyle/>
          <a:p>
            <a:pPr marL="514350" indent="-514350">
              <a:buFont typeface="+mj-lt"/>
              <a:buAutoNum type="arabicPeriod"/>
            </a:pPr>
            <a:r>
              <a:rPr lang="es-ES" dirty="0">
                <a:latin typeface="Raleway" charset="0"/>
              </a:rPr>
              <a:t>Juntarse en grupos de </a:t>
            </a:r>
            <a:r>
              <a:rPr lang="es-ES" dirty="0" smtClean="0">
                <a:latin typeface="Raleway" charset="0"/>
              </a:rPr>
              <a:t>6-8 personas. </a:t>
            </a:r>
          </a:p>
          <a:p>
            <a:pPr marL="514350" indent="-514350">
              <a:buFont typeface="+mj-lt"/>
              <a:buAutoNum type="arabicPeriod"/>
            </a:pPr>
            <a:r>
              <a:rPr lang="es-ES" dirty="0" smtClean="0">
                <a:latin typeface="Raleway" charset="0"/>
              </a:rPr>
              <a:t>Cada grupo debe tener 2 programadores como mínimo.</a:t>
            </a:r>
          </a:p>
          <a:p>
            <a:pPr marL="514350" indent="-514350">
              <a:buFont typeface="+mj-lt"/>
              <a:buAutoNum type="arabicPeriod"/>
            </a:pPr>
            <a:r>
              <a:rPr lang="es-ES" dirty="0" smtClean="0">
                <a:latin typeface="Raleway" charset="0"/>
              </a:rPr>
              <a:t>Alejarse lo mayor posible del resto de los grupos.</a:t>
            </a:r>
            <a:endParaRPr lang="es-ES" dirty="0">
              <a:latin typeface="Raleway" charset="0"/>
            </a:endParaRPr>
          </a:p>
          <a:p>
            <a:endParaRPr lang="es-ES" dirty="0"/>
          </a:p>
        </p:txBody>
      </p:sp>
    </p:spTree>
    <p:extLst>
      <p:ext uri="{BB962C8B-B14F-4D97-AF65-F5344CB8AC3E}">
        <p14:creationId xmlns:p14="http://schemas.microsoft.com/office/powerpoint/2010/main" val="2205566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3" name="2 Marcador de contenido"/>
          <p:cNvSpPr>
            <a:spLocks noGrp="1"/>
          </p:cNvSpPr>
          <p:nvPr>
            <p:ph idx="1"/>
          </p:nvPr>
        </p:nvSpPr>
        <p:spPr>
          <a:xfrm>
            <a:off x="168479" y="1624709"/>
            <a:ext cx="8540177" cy="3962304"/>
          </a:xfrm>
        </p:spPr>
        <p:txBody>
          <a:bodyPr>
            <a:normAutofit/>
          </a:bodyPr>
          <a:lstStyle/>
          <a:p>
            <a:pPr marL="0" indent="0">
              <a:buNone/>
            </a:pPr>
            <a:r>
              <a:rPr lang="en-US" sz="2400" i="1" dirty="0">
                <a:latin typeface="Raleway" charset="0"/>
              </a:rPr>
              <a:t>“</a:t>
            </a:r>
            <a:r>
              <a:rPr lang="en-US" sz="2400" b="1" i="1" dirty="0">
                <a:latin typeface="Raleway" charset="0"/>
              </a:rPr>
              <a:t>Estimation is valuable when it helps you make a significant decision.</a:t>
            </a:r>
            <a:r>
              <a:rPr lang="en-US" sz="2400" i="1" dirty="0">
                <a:latin typeface="Raleway" charset="0"/>
              </a:rPr>
              <a:t>”  -  </a:t>
            </a:r>
            <a:r>
              <a:rPr lang="en-US" sz="2400" dirty="0">
                <a:latin typeface="Raleway" charset="0"/>
              </a:rPr>
              <a:t>Martin Fowler</a:t>
            </a:r>
          </a:p>
          <a:p>
            <a:pPr marL="0" indent="0">
              <a:buNone/>
            </a:pPr>
            <a:endParaRPr lang="en-US" dirty="0" smtClean="0"/>
          </a:p>
          <a:p>
            <a:pPr marL="0" indent="0">
              <a:buNone/>
            </a:pPr>
            <a:endParaRPr lang="en-US" dirty="0" smtClean="0"/>
          </a:p>
          <a:p>
            <a:pPr marL="0" indent="0">
              <a:buNone/>
            </a:pPr>
            <a:r>
              <a:rPr lang="es-ES" sz="2400" i="1" dirty="0">
                <a:latin typeface="Raleway" charset="0"/>
              </a:rPr>
              <a:t>“</a:t>
            </a:r>
            <a:r>
              <a:rPr lang="es-ES" sz="2400" b="1" i="1" dirty="0">
                <a:latin typeface="Raleway" charset="0"/>
              </a:rPr>
              <a:t>Siempre que construyamos software estaremos alcanzados por la necesidad de manejar fechas. Sencillamente porque hay gente que está pagando por ello.</a:t>
            </a:r>
            <a:r>
              <a:rPr lang="es-ES" sz="2400" i="1" dirty="0">
                <a:latin typeface="Raleway" charset="0"/>
              </a:rPr>
              <a:t>” </a:t>
            </a:r>
            <a:r>
              <a:rPr lang="es-ES" sz="2400" dirty="0">
                <a:latin typeface="Raleway" charset="0"/>
              </a:rPr>
              <a:t>- Ernesto </a:t>
            </a:r>
            <a:r>
              <a:rPr lang="es-ES" sz="2400" dirty="0" err="1">
                <a:latin typeface="Raleway" charset="0"/>
              </a:rPr>
              <a:t>Kiszkurno</a:t>
            </a:r>
            <a:endParaRPr lang="en-US" sz="2400" dirty="0">
              <a:latin typeface="Raleway" charset="0"/>
            </a:endParaRPr>
          </a:p>
        </p:txBody>
      </p:sp>
      <p:sp>
        <p:nvSpPr>
          <p:cNvPr id="7" name="6 CuadroTexto"/>
          <p:cNvSpPr txBox="1"/>
          <p:nvPr/>
        </p:nvSpPr>
        <p:spPr>
          <a:xfrm>
            <a:off x="168479" y="254939"/>
            <a:ext cx="3947983"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Propósito</a:t>
            </a:r>
          </a:p>
        </p:txBody>
      </p:sp>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Dinámica </a:t>
            </a:r>
            <a:r>
              <a:rPr lang="es-ES" sz="3500" b="1" dirty="0" smtClean="0">
                <a:solidFill>
                  <a:schemeClr val="bg1"/>
                </a:solidFill>
                <a:latin typeface="Raleway" charset="0"/>
              </a:rPr>
              <a:t>1</a:t>
            </a:r>
            <a:endParaRPr lang="es-ES" sz="3500" b="1" dirty="0">
              <a:solidFill>
                <a:schemeClr val="bg1"/>
              </a:solidFill>
              <a:latin typeface="Raleway" charset="0"/>
            </a:endParaRPr>
          </a:p>
        </p:txBody>
      </p:sp>
      <p:sp>
        <p:nvSpPr>
          <p:cNvPr id="2" name="1 Marcador de contenido"/>
          <p:cNvSpPr>
            <a:spLocks noGrp="1"/>
          </p:cNvSpPr>
          <p:nvPr>
            <p:ph idx="1"/>
          </p:nvPr>
        </p:nvSpPr>
        <p:spPr>
          <a:xfrm>
            <a:off x="457201" y="1404943"/>
            <a:ext cx="8229600" cy="3771636"/>
          </a:xfrm>
        </p:spPr>
        <p:txBody>
          <a:bodyPr/>
          <a:lstStyle/>
          <a:p>
            <a:pPr marL="0" indent="0">
              <a:buNone/>
            </a:pPr>
            <a:r>
              <a:rPr lang="es-ES" dirty="0" smtClean="0">
                <a:latin typeface="Raleway" charset="0"/>
              </a:rPr>
              <a:t>Estimar (</a:t>
            </a:r>
            <a:r>
              <a:rPr lang="es-ES" dirty="0" err="1" smtClean="0">
                <a:latin typeface="Raleway" charset="0"/>
              </a:rPr>
              <a:t>timebox</a:t>
            </a:r>
            <a:r>
              <a:rPr lang="es-ES" dirty="0" smtClean="0">
                <a:latin typeface="Raleway" charset="0"/>
              </a:rPr>
              <a:t> 5’):</a:t>
            </a:r>
          </a:p>
          <a:p>
            <a:pPr marL="514350" indent="-514350">
              <a:buClr>
                <a:srgbClr val="FF8C2D"/>
              </a:buClr>
              <a:buFont typeface="+mj-lt"/>
              <a:buAutoNum type="arabicPeriod"/>
            </a:pPr>
            <a:r>
              <a:rPr lang="es-ES" dirty="0" smtClean="0">
                <a:latin typeface="Raleway" charset="0"/>
              </a:rPr>
              <a:t>Estimar el tiempo promedio de llegada de todos a Engee.</a:t>
            </a:r>
          </a:p>
          <a:p>
            <a:pPr marL="514350" indent="-514350">
              <a:buClr>
                <a:srgbClr val="FF8C2D"/>
              </a:buClr>
              <a:buFont typeface="+mj-lt"/>
              <a:buAutoNum type="arabicPeriod"/>
            </a:pPr>
            <a:r>
              <a:rPr lang="es-ES" dirty="0" smtClean="0">
                <a:latin typeface="Raleway" charset="0"/>
              </a:rPr>
              <a:t>Estimar cuántos metros de cable UTP hay en Engee.</a:t>
            </a:r>
          </a:p>
          <a:p>
            <a:pPr marL="514350" indent="-514350">
              <a:buClr>
                <a:srgbClr val="FF8C2D"/>
              </a:buClr>
              <a:buFont typeface="+mj-lt"/>
              <a:buAutoNum type="arabicPeriod"/>
            </a:pPr>
            <a:r>
              <a:rPr lang="es-ES" dirty="0" smtClean="0">
                <a:latin typeface="Raleway" charset="0"/>
              </a:rPr>
              <a:t>Estimar cuántos tubos de luz hay en toda la oficina.</a:t>
            </a:r>
          </a:p>
          <a:p>
            <a:pPr marL="514350" indent="-514350">
              <a:buFont typeface="+mj-lt"/>
              <a:buAutoNum type="arabicPeriod"/>
            </a:pPr>
            <a:endParaRPr lang="es-ES" dirty="0" smtClean="0">
              <a:latin typeface="Raleway" charset="0"/>
            </a:endParaRPr>
          </a:p>
          <a:p>
            <a:pPr marL="514350" indent="-514350">
              <a:buFont typeface="+mj-lt"/>
              <a:buAutoNum type="arabicPeriod"/>
            </a:pPr>
            <a:endParaRPr lang="es-ES" dirty="0" smtClean="0">
              <a:latin typeface="Raleway" charset="0"/>
            </a:endParaRPr>
          </a:p>
          <a:p>
            <a:pPr marL="514350" indent="-514350">
              <a:buFont typeface="+mj-lt"/>
              <a:buAutoNum type="arabicPeriod"/>
            </a:pPr>
            <a:endParaRPr lang="es-ES" dirty="0">
              <a:latin typeface="Raleway" charset="0"/>
            </a:endParaRPr>
          </a:p>
        </p:txBody>
      </p:sp>
    </p:spTree>
    <p:extLst>
      <p:ext uri="{BB962C8B-B14F-4D97-AF65-F5344CB8AC3E}">
        <p14:creationId xmlns:p14="http://schemas.microsoft.com/office/powerpoint/2010/main" val="2577973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Dinámica </a:t>
            </a:r>
            <a:r>
              <a:rPr lang="es-ES" sz="3500" b="1" dirty="0" smtClean="0">
                <a:solidFill>
                  <a:schemeClr val="bg1"/>
                </a:solidFill>
                <a:latin typeface="Raleway" charset="0"/>
              </a:rPr>
              <a:t>2</a:t>
            </a:r>
            <a:endParaRPr lang="es-ES" sz="3500" b="1" dirty="0">
              <a:solidFill>
                <a:schemeClr val="bg1"/>
              </a:solidFill>
              <a:latin typeface="Raleway" charset="0"/>
            </a:endParaRPr>
          </a:p>
        </p:txBody>
      </p:sp>
      <p:sp>
        <p:nvSpPr>
          <p:cNvPr id="2" name="1 Marcador de contenido"/>
          <p:cNvSpPr>
            <a:spLocks noGrp="1"/>
          </p:cNvSpPr>
          <p:nvPr>
            <p:ph idx="1"/>
          </p:nvPr>
        </p:nvSpPr>
        <p:spPr/>
        <p:txBody>
          <a:bodyPr/>
          <a:lstStyle/>
          <a:p>
            <a:pPr marL="371308" lvl="1" indent="0">
              <a:buClr>
                <a:srgbClr val="FF8C2D"/>
              </a:buClr>
              <a:buNone/>
            </a:pPr>
            <a:r>
              <a:rPr lang="es-ES" dirty="0" smtClean="0">
                <a:latin typeface="Raleway" charset="0"/>
              </a:rPr>
              <a:t>La pelota tiene que pasar por todas las manos de los integrantes del grupo, pero con la restricción de no poder pasar de forma seguida por las dos manos de una misma persona.</a:t>
            </a:r>
          </a:p>
          <a:p>
            <a:pPr marL="885658" lvl="1" indent="-514350">
              <a:buClr>
                <a:srgbClr val="FF8C2D"/>
              </a:buClr>
              <a:buFont typeface="+mj-lt"/>
              <a:buAutoNum type="arabicPeriod"/>
            </a:pPr>
            <a:r>
              <a:rPr lang="es-ES" dirty="0" smtClean="0">
                <a:latin typeface="Raleway" charset="0"/>
              </a:rPr>
              <a:t>Estimar</a:t>
            </a:r>
          </a:p>
          <a:p>
            <a:pPr marL="885658" lvl="1" indent="-514350">
              <a:buClr>
                <a:srgbClr val="FF8C2D"/>
              </a:buClr>
              <a:buFont typeface="+mj-lt"/>
              <a:buAutoNum type="arabicPeriod"/>
            </a:pPr>
            <a:r>
              <a:rPr lang="es-ES" dirty="0" smtClean="0">
                <a:latin typeface="Raleway" charset="0"/>
              </a:rPr>
              <a:t>Ejecutar</a:t>
            </a:r>
          </a:p>
          <a:p>
            <a:pPr marL="371308" lvl="1" indent="0">
              <a:buClr>
                <a:srgbClr val="FF8C2D"/>
              </a:buClr>
              <a:buNone/>
            </a:pPr>
            <a:endParaRPr lang="es-ES" dirty="0" smtClean="0">
              <a:latin typeface="Raleway" charset="0"/>
            </a:endParaRPr>
          </a:p>
          <a:p>
            <a:pPr marL="942808" lvl="1" indent="-571500">
              <a:buClr>
                <a:srgbClr val="FF8C2D"/>
              </a:buClr>
              <a:buFont typeface="+mj-lt"/>
              <a:buAutoNum type="romanLcPeriod"/>
            </a:pPr>
            <a:endParaRPr lang="es-ES" dirty="0" smtClean="0"/>
          </a:p>
          <a:p>
            <a:pPr marL="514350" indent="-514350">
              <a:buClr>
                <a:srgbClr val="FF8C2D"/>
              </a:buClr>
              <a:buFont typeface="+mj-lt"/>
              <a:buAutoNum type="arabicPeriod"/>
            </a:pPr>
            <a:endParaRPr lang="es-ES" dirty="0" smtClean="0"/>
          </a:p>
          <a:p>
            <a:pPr marL="514350" indent="-514350">
              <a:buClr>
                <a:srgbClr val="FF8C2D"/>
              </a:buClr>
              <a:buFont typeface="+mj-lt"/>
              <a:buAutoNum type="arabicPeriod"/>
            </a:pPr>
            <a:endParaRPr lang="es-ES" dirty="0"/>
          </a:p>
        </p:txBody>
      </p:sp>
    </p:spTree>
    <p:extLst>
      <p:ext uri="{BB962C8B-B14F-4D97-AF65-F5344CB8AC3E}">
        <p14:creationId xmlns:p14="http://schemas.microsoft.com/office/powerpoint/2010/main" val="14420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5" name="4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Dinámica </a:t>
            </a:r>
            <a:r>
              <a:rPr lang="es-ES" sz="3500" b="1" dirty="0" smtClean="0">
                <a:solidFill>
                  <a:schemeClr val="bg1"/>
                </a:solidFill>
                <a:latin typeface="Raleway" charset="0"/>
              </a:rPr>
              <a:t>3</a:t>
            </a:r>
            <a:endParaRPr lang="es-ES" sz="3500" b="1" dirty="0">
              <a:solidFill>
                <a:schemeClr val="bg1"/>
              </a:solidFill>
              <a:latin typeface="Raleway" charset="0"/>
            </a:endParaRPr>
          </a:p>
        </p:txBody>
      </p:sp>
      <p:sp>
        <p:nvSpPr>
          <p:cNvPr id="2" name="1 Marcador de contenido"/>
          <p:cNvSpPr>
            <a:spLocks noGrp="1"/>
          </p:cNvSpPr>
          <p:nvPr>
            <p:ph idx="1"/>
          </p:nvPr>
        </p:nvSpPr>
        <p:spPr>
          <a:xfrm>
            <a:off x="457201" y="1333502"/>
            <a:ext cx="8229600" cy="4188294"/>
          </a:xfrm>
        </p:spPr>
        <p:txBody>
          <a:bodyPr>
            <a:normAutofit fontScale="92500" lnSpcReduction="20000"/>
          </a:bodyPr>
          <a:lstStyle/>
          <a:p>
            <a:pPr marL="0" indent="0">
              <a:buClr>
                <a:srgbClr val="FF8C2D"/>
              </a:buClr>
              <a:buNone/>
            </a:pPr>
            <a:r>
              <a:rPr lang="es-ES" dirty="0" smtClean="0"/>
              <a:t>Hacer una página web con </a:t>
            </a:r>
            <a:r>
              <a:rPr lang="es-ES" dirty="0"/>
              <a:t>la frase “Claudio no pasa la pelota cuando juega al fútbol</a:t>
            </a:r>
            <a:r>
              <a:rPr lang="es-ES" dirty="0" smtClean="0"/>
              <a:t>.” en negrita.</a:t>
            </a:r>
          </a:p>
          <a:p>
            <a:pPr marL="0" indent="0">
              <a:buClr>
                <a:srgbClr val="FF8C2D"/>
              </a:buClr>
              <a:buNone/>
            </a:pPr>
            <a:r>
              <a:rPr lang="es-ES" dirty="0" smtClean="0"/>
              <a:t>Se debe escribir de a una palabra por integrante del grupo.</a:t>
            </a:r>
          </a:p>
          <a:p>
            <a:pPr marL="0" indent="0">
              <a:buClr>
                <a:srgbClr val="FF8C2D"/>
              </a:buClr>
              <a:buNone/>
            </a:pPr>
            <a:endParaRPr lang="es-ES" dirty="0" smtClean="0"/>
          </a:p>
          <a:p>
            <a:pPr marL="571500" indent="-571500">
              <a:buClr>
                <a:srgbClr val="FF8C2D"/>
              </a:buClr>
              <a:buFont typeface="+mj-lt"/>
              <a:buAutoNum type="arabicPeriod"/>
            </a:pPr>
            <a:r>
              <a:rPr lang="es-ES" dirty="0" smtClean="0"/>
              <a:t>Estimar tiempo por medio de </a:t>
            </a:r>
            <a:r>
              <a:rPr lang="es-ES" dirty="0" err="1" smtClean="0"/>
              <a:t>planning</a:t>
            </a:r>
            <a:r>
              <a:rPr lang="es-ES" dirty="0" smtClean="0"/>
              <a:t> </a:t>
            </a:r>
            <a:r>
              <a:rPr lang="es-ES" dirty="0" err="1" smtClean="0"/>
              <a:t>poker</a:t>
            </a:r>
            <a:r>
              <a:rPr lang="es-ES" dirty="0" smtClean="0"/>
              <a:t>.</a:t>
            </a:r>
          </a:p>
          <a:p>
            <a:pPr marL="571500" indent="-571500">
              <a:buClr>
                <a:srgbClr val="FF8C2D"/>
              </a:buClr>
              <a:buFont typeface="+mj-lt"/>
              <a:buAutoNum type="arabicPeriod"/>
            </a:pPr>
            <a:r>
              <a:rPr lang="es-ES" dirty="0" smtClean="0"/>
              <a:t>Justificar extremos.</a:t>
            </a:r>
          </a:p>
          <a:p>
            <a:pPr marL="571500" indent="-571500">
              <a:buClr>
                <a:srgbClr val="FF8C2D"/>
              </a:buClr>
              <a:buFont typeface="+mj-lt"/>
              <a:buAutoNum type="arabicPeriod"/>
            </a:pPr>
            <a:r>
              <a:rPr lang="es-ES" dirty="0" smtClean="0"/>
              <a:t>Hacer otra ronda de </a:t>
            </a:r>
            <a:r>
              <a:rPr lang="es-ES" dirty="0" err="1" smtClean="0"/>
              <a:t>planning</a:t>
            </a:r>
            <a:r>
              <a:rPr lang="es-ES" dirty="0" smtClean="0"/>
              <a:t> póker.</a:t>
            </a:r>
          </a:p>
          <a:p>
            <a:pPr marL="571500" indent="-571500">
              <a:buClr>
                <a:srgbClr val="FF8C2D"/>
              </a:buClr>
              <a:buFont typeface="+mj-lt"/>
              <a:buAutoNum type="arabicPeriod"/>
            </a:pPr>
            <a:r>
              <a:rPr lang="es-ES" dirty="0" smtClean="0"/>
              <a:t>Realizar la tarea.</a:t>
            </a:r>
          </a:p>
          <a:p>
            <a:pPr marL="571500" indent="-571500">
              <a:buClr>
                <a:srgbClr val="FF8C2D"/>
              </a:buClr>
              <a:buFont typeface="+mj-lt"/>
              <a:buAutoNum type="arabicPeriod"/>
            </a:pPr>
            <a:r>
              <a:rPr lang="es-ES" dirty="0" smtClean="0"/>
              <a:t>Revisar la estimación.</a:t>
            </a:r>
          </a:p>
          <a:p>
            <a:pPr marL="571500" indent="-571500">
              <a:buClr>
                <a:srgbClr val="FF8C2D"/>
              </a:buClr>
              <a:buFont typeface="+mj-lt"/>
              <a:buAutoNum type="arabicPeriod"/>
            </a:pPr>
            <a:endParaRPr lang="es-ES" dirty="0" smtClean="0"/>
          </a:p>
          <a:p>
            <a:pPr marL="942808" lvl="1" indent="-571500">
              <a:buClr>
                <a:srgbClr val="FF8C2D"/>
              </a:buClr>
              <a:buFont typeface="+mj-lt"/>
              <a:buAutoNum type="romanLcPeriod"/>
            </a:pPr>
            <a:endParaRPr lang="es-ES" dirty="0" smtClean="0"/>
          </a:p>
          <a:p>
            <a:pPr marL="942808" lvl="1" indent="-571500">
              <a:buClr>
                <a:srgbClr val="FF8C2D"/>
              </a:buClr>
              <a:buFont typeface="+mj-lt"/>
              <a:buAutoNum type="romanLcPeriod"/>
            </a:pPr>
            <a:endParaRPr lang="es-ES" dirty="0" smtClean="0"/>
          </a:p>
          <a:p>
            <a:pPr marL="514350" indent="-514350">
              <a:buClr>
                <a:srgbClr val="FF8C2D"/>
              </a:buClr>
              <a:buFont typeface="+mj-lt"/>
              <a:buAutoNum type="arabicPeriod"/>
            </a:pPr>
            <a:endParaRPr lang="es-ES" dirty="0" smtClean="0"/>
          </a:p>
          <a:p>
            <a:pPr marL="514350" indent="-514350">
              <a:buClr>
                <a:srgbClr val="FF8C2D"/>
              </a:buClr>
              <a:buFont typeface="+mj-lt"/>
              <a:buAutoNum type="arabicPeriod"/>
            </a:pPr>
            <a:endParaRPr lang="es-ES" dirty="0"/>
          </a:p>
        </p:txBody>
      </p:sp>
    </p:spTree>
    <p:extLst>
      <p:ext uri="{BB962C8B-B14F-4D97-AF65-F5344CB8AC3E}">
        <p14:creationId xmlns:p14="http://schemas.microsoft.com/office/powerpoint/2010/main" val="3405906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4" name="3 CuadroTexto"/>
          <p:cNvSpPr txBox="1"/>
          <p:nvPr/>
        </p:nvSpPr>
        <p:spPr>
          <a:xfrm>
            <a:off x="168479" y="254939"/>
            <a:ext cx="5770130" cy="632049"/>
          </a:xfrm>
          <a:prstGeom prst="rect">
            <a:avLst/>
          </a:prstGeom>
          <a:noFill/>
        </p:spPr>
        <p:txBody>
          <a:bodyPr wrap="square" lIns="92535" tIns="46268" rIns="92535" bIns="46268" rtlCol="0">
            <a:spAutoFit/>
          </a:bodyPr>
          <a:lstStyle/>
          <a:p>
            <a:r>
              <a:rPr lang="es-ES" sz="3500" b="1" dirty="0" smtClean="0">
                <a:solidFill>
                  <a:schemeClr val="bg1"/>
                </a:solidFill>
                <a:latin typeface="Raleway" charset="0"/>
              </a:rPr>
              <a:t>¿Preguntas?</a:t>
            </a:r>
            <a:endParaRPr lang="es-ES" sz="3500" b="1" dirty="0">
              <a:solidFill>
                <a:schemeClr val="bg1"/>
              </a:solidFill>
              <a:latin typeface="Raleway"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 y="1176339"/>
            <a:ext cx="9142859" cy="4537383"/>
          </a:xfrm>
          <a:prstGeom prst="rect">
            <a:avLst/>
          </a:prstGeom>
        </p:spPr>
      </p:pic>
    </p:spTree>
    <p:extLst>
      <p:ext uri="{BB962C8B-B14F-4D97-AF65-F5344CB8AC3E}">
        <p14:creationId xmlns:p14="http://schemas.microsoft.com/office/powerpoint/2010/main" val="218796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5715000"/>
          </a:xfrm>
        </p:spPr>
      </p:pic>
      <p:sp>
        <p:nvSpPr>
          <p:cNvPr id="7" name="6 Rectángulo"/>
          <p:cNvSpPr/>
          <p:nvPr/>
        </p:nvSpPr>
        <p:spPr>
          <a:xfrm>
            <a:off x="-135212" y="1529868"/>
            <a:ext cx="3872061" cy="867703"/>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
        <p:nvSpPr>
          <p:cNvPr id="3" name="2 CuadroTexto"/>
          <p:cNvSpPr txBox="1"/>
          <p:nvPr/>
        </p:nvSpPr>
        <p:spPr>
          <a:xfrm>
            <a:off x="-16675" y="1545169"/>
            <a:ext cx="3449834" cy="832103"/>
          </a:xfrm>
          <a:prstGeom prst="rect">
            <a:avLst/>
          </a:prstGeom>
          <a:noFill/>
        </p:spPr>
        <p:txBody>
          <a:bodyPr wrap="square" lIns="92535" tIns="46268" rIns="92535" bIns="46268" rtlCol="0">
            <a:spAutoFit/>
          </a:bodyPr>
          <a:lstStyle/>
          <a:p>
            <a:r>
              <a:rPr lang="es-ES" sz="2400" b="1" dirty="0">
                <a:solidFill>
                  <a:schemeClr val="bg1"/>
                </a:solidFill>
                <a:latin typeface="Raleway" charset="0"/>
              </a:rPr>
              <a:t>Entonces.. ¿Por qué? ¿Para qué?</a:t>
            </a:r>
          </a:p>
        </p:txBody>
      </p:sp>
    </p:spTree>
    <p:extLst>
      <p:ext uri="{BB962C8B-B14F-4D97-AF65-F5344CB8AC3E}">
        <p14:creationId xmlns:p14="http://schemas.microsoft.com/office/powerpoint/2010/main" val="1992805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2" name="1 CuadroTexto"/>
          <p:cNvSpPr txBox="1"/>
          <p:nvPr/>
        </p:nvSpPr>
        <p:spPr>
          <a:xfrm>
            <a:off x="1182634" y="1556220"/>
            <a:ext cx="1973992" cy="462772"/>
          </a:xfrm>
          <a:prstGeom prst="rect">
            <a:avLst/>
          </a:prstGeom>
          <a:noFill/>
        </p:spPr>
        <p:txBody>
          <a:bodyPr wrap="square" lIns="92535" tIns="46268" rIns="92535" bIns="46268" rtlCol="0">
            <a:spAutoFit/>
          </a:bodyPr>
          <a:lstStyle/>
          <a:p>
            <a:r>
              <a:rPr lang="es-ES" sz="2400" dirty="0">
                <a:latin typeface="Raleway" charset="0"/>
              </a:rPr>
              <a:t>Coordinar</a:t>
            </a:r>
          </a:p>
        </p:txBody>
      </p:sp>
      <p:sp>
        <p:nvSpPr>
          <p:cNvPr id="5" name="4 CuadroTexto"/>
          <p:cNvSpPr txBox="1"/>
          <p:nvPr/>
        </p:nvSpPr>
        <p:spPr>
          <a:xfrm>
            <a:off x="168480" y="254939"/>
            <a:ext cx="5997898"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Porque es información!</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8" y="2018381"/>
            <a:ext cx="3416145" cy="1917677"/>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460" y="2023465"/>
            <a:ext cx="3388011" cy="1939324"/>
          </a:xfrm>
          <a:prstGeom prst="rect">
            <a:avLst/>
          </a:prstGeom>
        </p:spPr>
      </p:pic>
      <p:sp>
        <p:nvSpPr>
          <p:cNvPr id="8" name="7 CuadroTexto"/>
          <p:cNvSpPr txBox="1"/>
          <p:nvPr/>
        </p:nvSpPr>
        <p:spPr>
          <a:xfrm>
            <a:off x="6000276" y="1576099"/>
            <a:ext cx="1594378" cy="462772"/>
          </a:xfrm>
          <a:prstGeom prst="rect">
            <a:avLst/>
          </a:prstGeom>
          <a:noFill/>
        </p:spPr>
        <p:txBody>
          <a:bodyPr wrap="square" lIns="92535" tIns="46268" rIns="92535" bIns="46268" rtlCol="0">
            <a:spAutoFit/>
          </a:bodyPr>
          <a:lstStyle/>
          <a:p>
            <a:r>
              <a:rPr lang="es-ES" sz="2400" dirty="0">
                <a:latin typeface="Raleway" charset="0"/>
              </a:rPr>
              <a:t>Decidir</a:t>
            </a:r>
          </a:p>
        </p:txBody>
      </p:sp>
      <p:sp>
        <p:nvSpPr>
          <p:cNvPr id="9" name="8 CuadroTexto"/>
          <p:cNvSpPr txBox="1"/>
          <p:nvPr/>
        </p:nvSpPr>
        <p:spPr>
          <a:xfrm>
            <a:off x="1475656" y="4322743"/>
            <a:ext cx="6412020" cy="1478434"/>
          </a:xfrm>
          <a:prstGeom prst="rect">
            <a:avLst/>
          </a:prstGeom>
          <a:noFill/>
        </p:spPr>
        <p:txBody>
          <a:bodyPr wrap="square" lIns="92535" tIns="46268" rIns="92535" bIns="46268" rtlCol="0">
            <a:spAutoFit/>
          </a:bodyPr>
          <a:lstStyle/>
          <a:p>
            <a:pPr marL="457200" indent="-457200">
              <a:lnSpc>
                <a:spcPct val="150000"/>
              </a:lnSpc>
              <a:buClr>
                <a:srgbClr val="FF8C2D"/>
              </a:buClr>
              <a:buFont typeface="Wingdings" pitchFamily="2" charset="2"/>
              <a:buChar char="v"/>
            </a:pPr>
            <a:r>
              <a:rPr lang="es-ES" sz="3000" b="1" u="sng" dirty="0" smtClean="0">
                <a:latin typeface="Raleway" charset="0"/>
              </a:rPr>
              <a:t>Porque es un </a:t>
            </a:r>
            <a:r>
              <a:rPr lang="es-ES" sz="3000" b="1" u="sng" dirty="0">
                <a:latin typeface="Raleway" charset="0"/>
              </a:rPr>
              <a:t>compromiso</a:t>
            </a:r>
            <a:r>
              <a:rPr lang="es-ES" sz="3000" b="1" u="sng" dirty="0" smtClean="0">
                <a:latin typeface="Raleway" charset="0"/>
              </a:rPr>
              <a:t>!</a:t>
            </a:r>
          </a:p>
          <a:p>
            <a:pPr marL="457200" indent="-457200">
              <a:lnSpc>
                <a:spcPct val="150000"/>
              </a:lnSpc>
              <a:buClr>
                <a:srgbClr val="FF8C2D"/>
              </a:buClr>
              <a:buFont typeface="Wingdings" pitchFamily="2" charset="2"/>
              <a:buChar char="v"/>
            </a:pPr>
            <a:r>
              <a:rPr lang="es-ES" sz="3000" b="1" u="sng" dirty="0" smtClean="0">
                <a:latin typeface="Raleway" charset="0"/>
              </a:rPr>
              <a:t>Porque es parte del trabajo!</a:t>
            </a:r>
            <a:endParaRPr lang="es-ES" sz="3000" b="1" u="sng" dirty="0">
              <a:latin typeface="Raleway" charset="0"/>
            </a:endParaRPr>
          </a:p>
        </p:txBody>
      </p:sp>
    </p:spTree>
    <p:extLst>
      <p:ext uri="{BB962C8B-B14F-4D97-AF65-F5344CB8AC3E}">
        <p14:creationId xmlns:p14="http://schemas.microsoft.com/office/powerpoint/2010/main" val="1612855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3" name="2 Marcador de contenido"/>
          <p:cNvSpPr>
            <a:spLocks noGrp="1"/>
          </p:cNvSpPr>
          <p:nvPr>
            <p:ph idx="1"/>
          </p:nvPr>
        </p:nvSpPr>
        <p:spPr>
          <a:xfrm>
            <a:off x="859873" y="1693197"/>
            <a:ext cx="8047813" cy="3419674"/>
          </a:xfrm>
        </p:spPr>
        <p:txBody>
          <a:bodyPr numCol="2">
            <a:normAutofit fontScale="92500" lnSpcReduction="20000"/>
          </a:bodyPr>
          <a:lstStyle/>
          <a:p>
            <a:pPr marL="0" indent="0">
              <a:buNone/>
            </a:pPr>
            <a:r>
              <a:rPr lang="es-ES" sz="2600" b="1" dirty="0">
                <a:latin typeface="Raleway" charset="0"/>
              </a:rPr>
              <a:t>Precisas</a:t>
            </a:r>
          </a:p>
          <a:p>
            <a:pPr marL="0" indent="0" algn="ctr">
              <a:buNone/>
            </a:pPr>
            <a:endParaRPr lang="es-ES" sz="2600" b="1" dirty="0">
              <a:latin typeface="Raleway" charset="0"/>
            </a:endParaRPr>
          </a:p>
          <a:p>
            <a:pPr>
              <a:lnSpc>
                <a:spcPct val="150000"/>
              </a:lnSpc>
              <a:buClr>
                <a:schemeClr val="accent6"/>
              </a:buClr>
              <a:buFont typeface="Wingdings" pitchFamily="2" charset="2"/>
              <a:buChar char="v"/>
            </a:pPr>
            <a:r>
              <a:rPr lang="es-ES" sz="2200" dirty="0">
                <a:latin typeface="Raleway" charset="0"/>
              </a:rPr>
              <a:t>Bajo nivel</a:t>
            </a:r>
          </a:p>
          <a:p>
            <a:pPr>
              <a:lnSpc>
                <a:spcPct val="150000"/>
              </a:lnSpc>
              <a:buClr>
                <a:schemeClr val="accent6"/>
              </a:buClr>
              <a:buFont typeface="Wingdings" pitchFamily="2" charset="2"/>
              <a:buChar char="v"/>
            </a:pPr>
            <a:r>
              <a:rPr lang="es-ES" sz="2200" dirty="0">
                <a:latin typeface="Raleway" charset="0"/>
              </a:rPr>
              <a:t>Construcción</a:t>
            </a:r>
          </a:p>
          <a:p>
            <a:pPr>
              <a:lnSpc>
                <a:spcPct val="150000"/>
              </a:lnSpc>
              <a:buClr>
                <a:schemeClr val="accent6"/>
              </a:buClr>
              <a:buFont typeface="Wingdings" pitchFamily="2" charset="2"/>
              <a:buChar char="v"/>
            </a:pPr>
            <a:r>
              <a:rPr lang="es-ES" sz="2200" dirty="0">
                <a:latin typeface="Raleway" charset="0"/>
              </a:rPr>
              <a:t>Decidir</a:t>
            </a:r>
          </a:p>
          <a:p>
            <a:pPr>
              <a:lnSpc>
                <a:spcPct val="150000"/>
              </a:lnSpc>
              <a:buClr>
                <a:schemeClr val="accent6"/>
              </a:buClr>
              <a:buFont typeface="Wingdings" pitchFamily="2" charset="2"/>
              <a:buChar char="v"/>
            </a:pPr>
            <a:r>
              <a:rPr lang="es-ES" sz="2200" dirty="0">
                <a:latin typeface="Raleway" charset="0"/>
              </a:rPr>
              <a:t>Coordinar / organizar</a:t>
            </a:r>
          </a:p>
          <a:p>
            <a:pPr>
              <a:buClr>
                <a:schemeClr val="accent6"/>
              </a:buClr>
              <a:buFont typeface="Wingdings" pitchFamily="2" charset="2"/>
              <a:buChar char="v"/>
            </a:pPr>
            <a:endParaRPr lang="es-ES" sz="2200" dirty="0">
              <a:latin typeface="Raleway" charset="0"/>
            </a:endParaRPr>
          </a:p>
          <a:p>
            <a:pPr marL="0" indent="0">
              <a:buClr>
                <a:schemeClr val="accent6"/>
              </a:buClr>
              <a:buNone/>
            </a:pPr>
            <a:endParaRPr lang="es-ES" sz="2200" dirty="0">
              <a:latin typeface="Raleway" charset="0"/>
            </a:endParaRPr>
          </a:p>
          <a:p>
            <a:pPr marL="0" indent="0">
              <a:buClr>
                <a:schemeClr val="accent6"/>
              </a:buClr>
              <a:buNone/>
            </a:pPr>
            <a:r>
              <a:rPr lang="es-ES" sz="2600" b="1" dirty="0">
                <a:latin typeface="Raleway" charset="0"/>
              </a:rPr>
              <a:t>Imprecisas</a:t>
            </a:r>
          </a:p>
          <a:p>
            <a:pPr marL="0" indent="0" algn="ctr">
              <a:buClr>
                <a:schemeClr val="accent6"/>
              </a:buClr>
              <a:buNone/>
            </a:pPr>
            <a:endParaRPr lang="es-ES" sz="2600" b="1" dirty="0">
              <a:latin typeface="Raleway" charset="0"/>
            </a:endParaRPr>
          </a:p>
          <a:p>
            <a:pPr>
              <a:lnSpc>
                <a:spcPct val="160000"/>
              </a:lnSpc>
              <a:buClr>
                <a:schemeClr val="accent6"/>
              </a:buClr>
              <a:buFont typeface="Wingdings" pitchFamily="2" charset="2"/>
              <a:buChar char="v"/>
            </a:pPr>
            <a:r>
              <a:rPr lang="es-ES" sz="2200" dirty="0">
                <a:latin typeface="Raleway" charset="0"/>
              </a:rPr>
              <a:t>Alto nivel</a:t>
            </a:r>
          </a:p>
          <a:p>
            <a:pPr>
              <a:lnSpc>
                <a:spcPct val="160000"/>
              </a:lnSpc>
              <a:buClr>
                <a:schemeClr val="accent6"/>
              </a:buClr>
              <a:buFont typeface="Wingdings" pitchFamily="2" charset="2"/>
              <a:buChar char="v"/>
            </a:pPr>
            <a:r>
              <a:rPr lang="es-ES" sz="2200" dirty="0">
                <a:latin typeface="Raleway" charset="0"/>
              </a:rPr>
              <a:t>Presupuestos	</a:t>
            </a:r>
          </a:p>
          <a:p>
            <a:pPr>
              <a:lnSpc>
                <a:spcPct val="160000"/>
              </a:lnSpc>
              <a:buClr>
                <a:schemeClr val="accent6"/>
              </a:buClr>
              <a:buFont typeface="Wingdings" pitchFamily="2" charset="2"/>
              <a:buChar char="v"/>
            </a:pPr>
            <a:r>
              <a:rPr lang="es-ES" sz="2200" dirty="0">
                <a:latin typeface="Raleway" charset="0"/>
              </a:rPr>
              <a:t>Decidir</a:t>
            </a:r>
          </a:p>
          <a:p>
            <a:pPr>
              <a:lnSpc>
                <a:spcPct val="160000"/>
              </a:lnSpc>
              <a:buClr>
                <a:schemeClr val="accent6"/>
              </a:buClr>
              <a:buFont typeface="Wingdings" pitchFamily="2" charset="2"/>
              <a:buChar char="v"/>
            </a:pPr>
            <a:r>
              <a:rPr lang="es-ES" sz="2200" dirty="0">
                <a:latin typeface="Raleway" charset="0"/>
              </a:rPr>
              <a:t>Viabilidad</a:t>
            </a:r>
          </a:p>
          <a:p>
            <a:pPr>
              <a:buClr>
                <a:schemeClr val="accent6"/>
              </a:buClr>
              <a:buFont typeface="Wingdings" pitchFamily="2" charset="2"/>
              <a:buChar char="v"/>
            </a:pPr>
            <a:endParaRPr lang="es-ES" sz="2200" dirty="0">
              <a:latin typeface="Raleway" charset="0"/>
            </a:endParaRPr>
          </a:p>
        </p:txBody>
      </p:sp>
      <p:sp>
        <p:nvSpPr>
          <p:cNvPr id="7" name="6 CuadroTexto"/>
          <p:cNvSpPr txBox="1"/>
          <p:nvPr/>
        </p:nvSpPr>
        <p:spPr>
          <a:xfrm>
            <a:off x="168479" y="254939"/>
            <a:ext cx="4652081"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Tipos de estimación</a:t>
            </a:r>
          </a:p>
        </p:txBody>
      </p:sp>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9"/>
            <a:ext cx="9144000" cy="5712444"/>
          </a:xfrm>
          <a:prstGeom prst="rect">
            <a:avLst/>
          </a:prstGeom>
        </p:spPr>
      </p:pic>
      <p:sp>
        <p:nvSpPr>
          <p:cNvPr id="3" name="2 Marcador de contenido"/>
          <p:cNvSpPr>
            <a:spLocks noGrp="1"/>
          </p:cNvSpPr>
          <p:nvPr>
            <p:ph idx="1"/>
          </p:nvPr>
        </p:nvSpPr>
        <p:spPr>
          <a:xfrm>
            <a:off x="54318" y="2086065"/>
            <a:ext cx="3726287" cy="2705283"/>
          </a:xfrm>
        </p:spPr>
        <p:txBody>
          <a:bodyPr>
            <a:normAutofit fontScale="85000" lnSpcReduction="20000"/>
          </a:bodyPr>
          <a:lstStyle/>
          <a:p>
            <a:pPr>
              <a:buClr>
                <a:srgbClr val="FF8C2D"/>
              </a:buClr>
              <a:buFont typeface="Wingdings" pitchFamily="2" charset="2"/>
              <a:buChar char="v"/>
            </a:pPr>
            <a:r>
              <a:rPr lang="es-ES" sz="2700" b="1" dirty="0">
                <a:latin typeface="Raleway" charset="0"/>
              </a:rPr>
              <a:t> Orden de Magnitud </a:t>
            </a:r>
            <a:r>
              <a:rPr lang="es-ES" sz="2700" dirty="0">
                <a:latin typeface="Raleway" charset="0"/>
              </a:rPr>
              <a:t>  </a:t>
            </a:r>
          </a:p>
          <a:p>
            <a:pPr lvl="1">
              <a:buClr>
                <a:srgbClr val="FF8C2D"/>
              </a:buClr>
              <a:buFont typeface="Wingdings" pitchFamily="2" charset="2"/>
              <a:buChar char="ü"/>
            </a:pPr>
            <a:r>
              <a:rPr lang="es-ES" sz="2300" dirty="0">
                <a:latin typeface="Raleway" charset="0"/>
              </a:rPr>
              <a:t>error </a:t>
            </a:r>
            <a:r>
              <a:rPr lang="es-ES" sz="2300" dirty="0" err="1">
                <a:latin typeface="Raleway" charset="0"/>
              </a:rPr>
              <a:t>rate</a:t>
            </a:r>
            <a:r>
              <a:rPr lang="es-ES" sz="2300" dirty="0">
                <a:latin typeface="Raleway" charset="0"/>
              </a:rPr>
              <a:t>: -25% +75% </a:t>
            </a:r>
          </a:p>
          <a:p>
            <a:pPr>
              <a:buClr>
                <a:srgbClr val="FF8C2D"/>
              </a:buClr>
              <a:buFont typeface="Wingdings" pitchFamily="2" charset="2"/>
              <a:buChar char="v"/>
            </a:pPr>
            <a:endParaRPr lang="es-ES" sz="2700" dirty="0">
              <a:latin typeface="Raleway" charset="0"/>
            </a:endParaRPr>
          </a:p>
          <a:p>
            <a:pPr>
              <a:buClr>
                <a:srgbClr val="FF8C2D"/>
              </a:buClr>
              <a:buFont typeface="Wingdings" pitchFamily="2" charset="2"/>
              <a:buChar char="v"/>
            </a:pPr>
            <a:r>
              <a:rPr lang="es-ES" sz="2700" dirty="0">
                <a:latin typeface="Raleway" charset="0"/>
              </a:rPr>
              <a:t> </a:t>
            </a:r>
            <a:r>
              <a:rPr lang="es-ES" sz="2700" b="1" dirty="0">
                <a:latin typeface="Raleway" charset="0"/>
              </a:rPr>
              <a:t>Presupuestal </a:t>
            </a:r>
          </a:p>
          <a:p>
            <a:pPr lvl="1">
              <a:buClr>
                <a:srgbClr val="FF8C2D"/>
              </a:buClr>
              <a:buFont typeface="Wingdings" pitchFamily="2" charset="2"/>
              <a:buChar char="ü"/>
            </a:pPr>
            <a:r>
              <a:rPr lang="es-ES" sz="2300" dirty="0">
                <a:latin typeface="Raleway" charset="0"/>
              </a:rPr>
              <a:t>error </a:t>
            </a:r>
            <a:r>
              <a:rPr lang="es-ES" sz="2300" dirty="0" err="1">
                <a:latin typeface="Raleway" charset="0"/>
              </a:rPr>
              <a:t>rate</a:t>
            </a:r>
            <a:r>
              <a:rPr lang="es-ES" sz="2300" dirty="0">
                <a:latin typeface="Raleway" charset="0"/>
              </a:rPr>
              <a:t>: -10% +25% </a:t>
            </a:r>
          </a:p>
          <a:p>
            <a:pPr>
              <a:buClr>
                <a:srgbClr val="FF8C2D"/>
              </a:buClr>
              <a:buFont typeface="Wingdings" pitchFamily="2" charset="2"/>
              <a:buChar char="v"/>
            </a:pPr>
            <a:endParaRPr lang="es-ES" sz="2700" dirty="0">
              <a:latin typeface="Raleway" charset="0"/>
            </a:endParaRPr>
          </a:p>
          <a:p>
            <a:pPr>
              <a:buClr>
                <a:srgbClr val="FF8C2D"/>
              </a:buClr>
              <a:buFont typeface="Wingdings" pitchFamily="2" charset="2"/>
              <a:buChar char="v"/>
            </a:pPr>
            <a:r>
              <a:rPr lang="es-ES" sz="2700" dirty="0">
                <a:latin typeface="Raleway" charset="0"/>
              </a:rPr>
              <a:t> </a:t>
            </a:r>
            <a:r>
              <a:rPr lang="es-ES" sz="2700" b="1" dirty="0">
                <a:latin typeface="Raleway" charset="0"/>
              </a:rPr>
              <a:t>Definitiva</a:t>
            </a:r>
          </a:p>
          <a:p>
            <a:pPr lvl="1">
              <a:buClr>
                <a:srgbClr val="FF8C2D"/>
              </a:buClr>
              <a:buFont typeface="Wingdings" pitchFamily="2" charset="2"/>
              <a:buChar char="ü"/>
            </a:pPr>
            <a:r>
              <a:rPr lang="es-ES" sz="2300" dirty="0">
                <a:latin typeface="Raleway" charset="0"/>
              </a:rPr>
              <a:t>error </a:t>
            </a:r>
            <a:r>
              <a:rPr lang="es-ES" sz="2300" dirty="0" err="1">
                <a:latin typeface="Raleway" charset="0"/>
              </a:rPr>
              <a:t>rate</a:t>
            </a:r>
            <a:r>
              <a:rPr lang="es-ES" sz="2300" dirty="0">
                <a:latin typeface="Raleway" charset="0"/>
              </a:rPr>
              <a:t>: -5% +10%</a:t>
            </a:r>
          </a:p>
        </p:txBody>
      </p:sp>
      <p:sp>
        <p:nvSpPr>
          <p:cNvPr id="4" name="3 CuadroTexto"/>
          <p:cNvSpPr txBox="1"/>
          <p:nvPr/>
        </p:nvSpPr>
        <p:spPr>
          <a:xfrm>
            <a:off x="168479" y="254939"/>
            <a:ext cx="5390516" cy="632049"/>
          </a:xfrm>
          <a:prstGeom prst="rect">
            <a:avLst/>
          </a:prstGeom>
          <a:noFill/>
        </p:spPr>
        <p:txBody>
          <a:bodyPr wrap="square" lIns="92535" tIns="46268" rIns="92535" bIns="46268" rtlCol="0">
            <a:spAutoFit/>
          </a:bodyPr>
          <a:lstStyle/>
          <a:p>
            <a:r>
              <a:rPr lang="es-ES" sz="3500" b="1" dirty="0">
                <a:solidFill>
                  <a:schemeClr val="bg1"/>
                </a:solidFill>
                <a:latin typeface="Raleway" charset="0"/>
              </a:rPr>
              <a:t>Niveles de estimación</a:t>
            </a:r>
          </a:p>
        </p:txBody>
      </p:sp>
      <p:sp>
        <p:nvSpPr>
          <p:cNvPr id="5" name="4 CuadroTexto"/>
          <p:cNvSpPr txBox="1"/>
          <p:nvPr/>
        </p:nvSpPr>
        <p:spPr>
          <a:xfrm>
            <a:off x="7018163" y="840405"/>
            <a:ext cx="2125837" cy="339661"/>
          </a:xfrm>
          <a:prstGeom prst="rect">
            <a:avLst/>
          </a:prstGeom>
          <a:noFill/>
        </p:spPr>
        <p:txBody>
          <a:bodyPr wrap="square" lIns="92535" tIns="46268" rIns="92535" bIns="46268" rtlCol="0">
            <a:spAutoFit/>
          </a:bodyPr>
          <a:lstStyle/>
          <a:p>
            <a:r>
              <a:rPr lang="es-ES" sz="1600" b="1" dirty="0">
                <a:solidFill>
                  <a:schemeClr val="bg1"/>
                </a:solidFill>
                <a:latin typeface="Raleway" charset="0"/>
              </a:rPr>
              <a:t>Según el PMBOK…</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005" y="1162413"/>
            <a:ext cx="5558995" cy="4552588"/>
          </a:xfrm>
          <a:prstGeom prst="rect">
            <a:avLst/>
          </a:prstGeom>
        </p:spPr>
      </p:pic>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713722"/>
          </a:xfrm>
          <a:prstGeom prst="rect">
            <a:avLst/>
          </a:prstGeom>
        </p:spPr>
      </p:pic>
      <p:sp>
        <p:nvSpPr>
          <p:cNvPr id="4" name="3 Rectángulo"/>
          <p:cNvSpPr/>
          <p:nvPr/>
        </p:nvSpPr>
        <p:spPr>
          <a:xfrm>
            <a:off x="-135211" y="1412381"/>
            <a:ext cx="4175752" cy="753373"/>
          </a:xfrm>
          <a:prstGeom prst="rect">
            <a:avLst/>
          </a:prstGeom>
          <a:noFill/>
        </p:spPr>
        <p:style>
          <a:lnRef idx="2">
            <a:schemeClr val="accent6"/>
          </a:lnRef>
          <a:fillRef idx="1">
            <a:schemeClr val="lt1"/>
          </a:fillRef>
          <a:effectRef idx="0">
            <a:schemeClr val="accent6"/>
          </a:effectRef>
          <a:fontRef idx="minor">
            <a:schemeClr val="dk1"/>
          </a:fontRef>
        </p:style>
        <p:txBody>
          <a:bodyPr lIns="92535" tIns="46268" rIns="92535" bIns="46268" rtlCol="0" anchor="ctr"/>
          <a:lstStyle/>
          <a:p>
            <a:pPr algn="ctr"/>
            <a:endParaRPr lang="es-ES"/>
          </a:p>
        </p:txBody>
      </p:sp>
      <p:sp>
        <p:nvSpPr>
          <p:cNvPr id="5" name="4 CuadroTexto"/>
          <p:cNvSpPr txBox="1"/>
          <p:nvPr/>
        </p:nvSpPr>
        <p:spPr>
          <a:xfrm>
            <a:off x="-16676" y="1545169"/>
            <a:ext cx="4588675" cy="508938"/>
          </a:xfrm>
          <a:prstGeom prst="rect">
            <a:avLst/>
          </a:prstGeom>
          <a:noFill/>
        </p:spPr>
        <p:txBody>
          <a:bodyPr wrap="square" lIns="92535" tIns="46268" rIns="92535" bIns="46268" rtlCol="0">
            <a:spAutoFit/>
          </a:bodyPr>
          <a:lstStyle/>
          <a:p>
            <a:r>
              <a:rPr lang="es-ES" sz="2700" b="1" dirty="0">
                <a:solidFill>
                  <a:schemeClr val="bg1"/>
                </a:solidFill>
                <a:latin typeface="Raleway" charset="0"/>
              </a:rPr>
              <a:t>Precisión y Exactitud</a:t>
            </a:r>
          </a:p>
        </p:txBody>
      </p:sp>
    </p:spTree>
    <p:extLst>
      <p:ext uri="{BB962C8B-B14F-4D97-AF65-F5344CB8AC3E}">
        <p14:creationId xmlns:p14="http://schemas.microsoft.com/office/powerpoint/2010/main" val="305072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713722"/>
          </a:xfrm>
          <a:prstGeom prst="rect">
            <a:avLst/>
          </a:prstGeom>
        </p:spPr>
      </p:pic>
    </p:spTree>
    <p:extLst>
      <p:ext uri="{BB962C8B-B14F-4D97-AF65-F5344CB8AC3E}">
        <p14:creationId xmlns:p14="http://schemas.microsoft.com/office/powerpoint/2010/main" val="831028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3787</TotalTime>
  <Words>512</Words>
  <Application>Microsoft Office PowerPoint</Application>
  <PresentationFormat>Presentación en pantalla (16:10)</PresentationFormat>
  <Paragraphs>142</Paragraphs>
  <Slides>33</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Wingdings</vt:lpstr>
      <vt:lpstr>Raleway</vt:lpstr>
      <vt:lpstr>template</vt:lpstr>
      <vt:lpstr>Engee IT S.R.L.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Engee IT S.R.L.</dc:title>
  <dc:creator>Andres Grosso</dc:creator>
  <cp:lastModifiedBy>Andres Grosso</cp:lastModifiedBy>
  <cp:revision>139</cp:revision>
  <dcterms:created xsi:type="dcterms:W3CDTF">2015-09-18T18:55:05Z</dcterms:created>
  <dcterms:modified xsi:type="dcterms:W3CDTF">2015-10-21T15:48:33Z</dcterms:modified>
</cp:coreProperties>
</file>