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257" r:id="rId3"/>
    <p:sldId id="267" r:id="rId4"/>
    <p:sldId id="268" r:id="rId5"/>
    <p:sldId id="270" r:id="rId6"/>
    <p:sldId id="278" r:id="rId7"/>
    <p:sldId id="279" r:id="rId8"/>
    <p:sldId id="280" r:id="rId9"/>
    <p:sldId id="283" r:id="rId10"/>
    <p:sldId id="284" r:id="rId11"/>
    <p:sldId id="287" r:id="rId12"/>
    <p:sldId id="285" r:id="rId13"/>
    <p:sldId id="289" r:id="rId14"/>
    <p:sldId id="281" r:id="rId15"/>
    <p:sldId id="282" r:id="rId16"/>
    <p:sldId id="275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2F2CED4-AFD7-4F49-B687-1DC361E8F8BF}">
          <p14:sldIdLst>
            <p14:sldId id="290"/>
          </p14:sldIdLst>
        </p14:section>
        <p14:section name="Persistencia" id="{37B2A53C-D987-429D-85B8-819F7342A657}">
          <p14:sldIdLst>
            <p14:sldId id="257"/>
            <p14:sldId id="267"/>
            <p14:sldId id="268"/>
            <p14:sldId id="270"/>
            <p14:sldId id="278"/>
            <p14:sldId id="279"/>
            <p14:sldId id="280"/>
            <p14:sldId id="283"/>
            <p14:sldId id="284"/>
          </p14:sldIdLst>
        </p14:section>
        <p14:section name="Transferencia" id="{42E377AB-279E-4A0C-A1DE-2771BCD9DB8E}">
          <p14:sldIdLst>
            <p14:sldId id="287"/>
            <p14:sldId id="285"/>
            <p14:sldId id="289"/>
            <p14:sldId id="281"/>
            <p14:sldId id="282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803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78571" autoAdjust="0"/>
  </p:normalViewPr>
  <p:slideViewPr>
    <p:cSldViewPr>
      <p:cViewPr>
        <p:scale>
          <a:sx n="75" d="100"/>
          <a:sy n="75" d="100"/>
        </p:scale>
        <p:origin x="-125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1D032-45DA-45A3-BD9E-F642BAE4C2EE}" type="datetimeFigureOut">
              <a:rPr lang="es-AR" smtClean="0"/>
              <a:t>25/06/2015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02DBF-AAF6-4E2F-BE67-BFB403E2FA0A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7721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Introducción a patrones de persistencia. Mencionar que es un repositorio, en general. Ejemplificar con algunos</a:t>
            </a:r>
            <a:r>
              <a:rPr lang="es-AR" baseline="0" dirty="0" smtClean="0"/>
              <a:t> casos concretos.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48889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Uso de patrones</a:t>
            </a:r>
            <a:r>
              <a:rPr lang="es-AR" baseline="0" dirty="0" smtClean="0"/>
              <a:t> de transferencia y su relación con los patrones de persistencia. Uso histórico de patrones de transferencia. </a:t>
            </a:r>
            <a:r>
              <a:rPr lang="es-AR" baseline="0" dirty="0" err="1" smtClean="0"/>
              <a:t>Binarización</a:t>
            </a:r>
            <a:r>
              <a:rPr lang="es-AR" baseline="0" dirty="0" smtClean="0"/>
              <a:t>. Relación con “WFC” y </a:t>
            </a:r>
            <a:r>
              <a:rPr lang="es-AR" baseline="0" dirty="0" err="1" smtClean="0"/>
              <a:t>Remoting</a:t>
            </a:r>
            <a:r>
              <a:rPr lang="es-AR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11151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Ilustrar</a:t>
            </a:r>
            <a:r>
              <a:rPr lang="es-AR" baseline="0" dirty="0" smtClean="0"/>
              <a:t> la idea básica de transferencia con este patrón. Casos comunes de transferencia. Uso en WCF y </a:t>
            </a:r>
            <a:r>
              <a:rPr lang="es-AR" baseline="0" dirty="0" err="1" smtClean="0"/>
              <a:t>Remoting</a:t>
            </a:r>
            <a:r>
              <a:rPr lang="es-AR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85330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Aplicación del patrón en WCF, SOA y transferencia cruda por red.</a:t>
            </a:r>
            <a:r>
              <a:rPr lang="es-AR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98183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 idea es resolver el</a:t>
            </a:r>
            <a:r>
              <a:rPr lang="es-AR" baseline="0" dirty="0" smtClean="0"/>
              <a:t> ejercicio durante la exposición</a:t>
            </a:r>
          </a:p>
          <a:p>
            <a:endParaRPr lang="es-AR" dirty="0" smtClean="0"/>
          </a:p>
          <a:p>
            <a:r>
              <a:rPr lang="es-AR" dirty="0" smtClean="0"/>
              <a:t>1 – Hacer una reflexión acerca de </a:t>
            </a:r>
            <a:r>
              <a:rPr lang="es-AR" baseline="0" dirty="0" smtClean="0"/>
              <a:t>que cada uno tiene ventajas y desventajas. </a:t>
            </a:r>
          </a:p>
          <a:p>
            <a:r>
              <a:rPr lang="es-AR" baseline="0" dirty="0" smtClean="0"/>
              <a:t>2 – Generar la idea de que son bloques, que pueden combinarse y modificarse para ser adaptados.</a:t>
            </a:r>
          </a:p>
          <a:p>
            <a:r>
              <a:rPr lang="es-AR" baseline="0" dirty="0" smtClean="0"/>
              <a:t>3 – Lograr que se realice un análisis de comportamiento y estructura. Llevar la idea de analizar a otros escenarios.</a:t>
            </a:r>
          </a:p>
          <a:p>
            <a:r>
              <a:rPr lang="es-AR" baseline="0" dirty="0" smtClean="0"/>
              <a:t>4 – Lograr una mayor abstracción en el análisis de arquitectura que en el diseño de detalle o programación.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665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 smtClean="0"/>
              <a:t>La idea es resolver el</a:t>
            </a:r>
            <a:r>
              <a:rPr lang="es-AR" baseline="0" dirty="0" smtClean="0"/>
              <a:t> ejercicio durante la exposición</a:t>
            </a:r>
            <a:r>
              <a:rPr lang="es-AR" baseline="0" dirty="0"/>
              <a:t> </a:t>
            </a:r>
            <a:r>
              <a:rPr lang="es-AR" baseline="0" dirty="0" smtClean="0"/>
              <a:t>e ir construyendo el modelo en </a:t>
            </a:r>
            <a:r>
              <a:rPr lang="es-AR" baseline="0" smtClean="0"/>
              <a:t>el pizarrón.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665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Enumerar lo</a:t>
            </a:r>
            <a:r>
              <a:rPr lang="es-AR" baseline="0" dirty="0" smtClean="0"/>
              <a:t>s patrones de persistencia mas usados, y mencionar en general la aplicación de cada uno en las arquitecturas actuales.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665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Relacionar el uso del patrón con los conceptos de atomicidad.</a:t>
            </a:r>
            <a:r>
              <a:rPr lang="es-AR" baseline="0" dirty="0" smtClean="0"/>
              <a:t> Como ejemplo concreto de aplicación de patrón nombrar el </a:t>
            </a:r>
            <a:r>
              <a:rPr lang="es-AR" baseline="0" dirty="0" err="1" smtClean="0"/>
              <a:t>TransactionScope</a:t>
            </a:r>
            <a:r>
              <a:rPr lang="es-AR" baseline="0" dirty="0" smtClean="0"/>
              <a:t> de .NET y como funciona (en general). Ventajas y desventajas. Como puede combinarse con otros patrones. Uso de MSDTC (se usa en ASOCIART, sin saberlo).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665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Mencionar casos</a:t>
            </a:r>
            <a:r>
              <a:rPr lang="es-AR" baseline="0" dirty="0" smtClean="0"/>
              <a:t> de uso común del patrón. Su uso en data-</a:t>
            </a:r>
            <a:r>
              <a:rPr lang="es-AR" baseline="0" dirty="0" err="1" smtClean="0"/>
              <a:t>binding</a:t>
            </a:r>
            <a:r>
              <a:rPr lang="es-AR" baseline="0" dirty="0" smtClean="0"/>
              <a:t> en arquitecturas viejas (Control-</a:t>
            </a:r>
            <a:r>
              <a:rPr lang="es-AR" baseline="0" dirty="0" err="1" smtClean="0"/>
              <a:t>DataControl</a:t>
            </a:r>
            <a:r>
              <a:rPr lang="es-AR" baseline="0" dirty="0" smtClean="0"/>
              <a:t>-DB). Su uso en bases de datos ISAM.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6659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 smtClean="0"/>
              <a:t>Aplicación del patrón como parte de otros patrones mas abstractos. Beneficios y contras de aplicación.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5646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 smtClean="0"/>
              <a:t>Uso del patrón en la actualidad, como parte de patrones mas abstractos. </a:t>
            </a:r>
            <a:r>
              <a:rPr lang="es-AR" baseline="0" dirty="0" err="1" smtClean="0"/>
              <a:t>Dataset</a:t>
            </a:r>
            <a:r>
              <a:rPr lang="es-AR" baseline="0" dirty="0" smtClean="0"/>
              <a:t> </a:t>
            </a:r>
            <a:r>
              <a:rPr lang="es-AR" baseline="0" dirty="0" err="1" smtClean="0"/>
              <a:t>tipados</a:t>
            </a:r>
            <a:r>
              <a:rPr lang="es-AR" baseline="0" dirty="0" smtClean="0"/>
              <a:t>. </a:t>
            </a:r>
            <a:r>
              <a:rPr lang="es-AR" baseline="0" dirty="0" err="1" smtClean="0"/>
              <a:t>Entity</a:t>
            </a:r>
            <a:r>
              <a:rPr lang="es-AR" baseline="0" dirty="0" smtClean="0"/>
              <a:t> Framework. 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56461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 smtClean="0"/>
              <a:t>Notar la inversión de dependencia. </a:t>
            </a:r>
            <a:r>
              <a:rPr lang="es-AR" baseline="0" dirty="0" smtClean="0"/>
              <a:t>Uso del patrón en la actualidad, como parte de patrones mas abstractos. Su aplicación en </a:t>
            </a:r>
            <a:r>
              <a:rPr lang="es-AR" baseline="0" dirty="0" err="1" smtClean="0"/>
              <a:t>IoC</a:t>
            </a:r>
            <a:r>
              <a:rPr lang="es-AR" baseline="0" dirty="0" smtClean="0"/>
              <a:t>. Ventajas y desventajas del patrón.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5646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Uso en la actualidad</a:t>
            </a:r>
            <a:r>
              <a:rPr lang="es-AR" baseline="0" dirty="0" smtClean="0"/>
              <a:t> de repositorios abstractos. “Mapeo” a orígenes de datos concretos. Aplicación en manejos de cache e </a:t>
            </a:r>
            <a:r>
              <a:rPr lang="es-AR" baseline="0" dirty="0" err="1" smtClean="0"/>
              <a:t>IoC</a:t>
            </a:r>
            <a:r>
              <a:rPr lang="es-AR" baseline="0" dirty="0" smtClean="0"/>
              <a:t>. Ventajas y desventajas. Motivadores y desmotivadores del patrón.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665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Combinación del patrón con Data </a:t>
            </a:r>
            <a:r>
              <a:rPr lang="es-AR" dirty="0" err="1" smtClean="0"/>
              <a:t>Mapper</a:t>
            </a:r>
            <a:r>
              <a:rPr lang="es-AR" dirty="0" smtClean="0"/>
              <a:t> y </a:t>
            </a:r>
            <a:r>
              <a:rPr lang="es-AR" dirty="0" err="1" smtClean="0"/>
              <a:t>Query</a:t>
            </a:r>
            <a:r>
              <a:rPr lang="es-AR" dirty="0" smtClean="0"/>
              <a:t> </a:t>
            </a:r>
            <a:r>
              <a:rPr lang="es-AR" dirty="0" err="1" smtClean="0"/>
              <a:t>Object</a:t>
            </a:r>
            <a:r>
              <a:rPr lang="es-AR" dirty="0" smtClean="0"/>
              <a:t>. Interacción de objetos de negocio con entidades de persistencia. Separación de los orígenes de datos. Eficiencia</a:t>
            </a:r>
            <a:r>
              <a:rPr lang="es-AR" baseline="0" dirty="0" smtClean="0"/>
              <a:t> de operaciones CRUD vs </a:t>
            </a:r>
            <a:r>
              <a:rPr lang="es-AR" baseline="0" dirty="0" err="1" smtClean="0"/>
              <a:t>List</a:t>
            </a:r>
            <a:r>
              <a:rPr lang="es-AR" baseline="0" dirty="0" smtClean="0"/>
              <a:t>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2DBF-AAF6-4E2F-BE67-BFB403E2FA0A}" type="slidenum">
              <a:rPr lang="es-AR" smtClean="0"/>
              <a:t>10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665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 en E\varios\engee\PPT\1.jpg"/>
          <p:cNvPicPr>
            <a:picLocks noChangeAspect="1" noChangeArrowheads="1"/>
          </p:cNvPicPr>
          <p:nvPr userDrawn="1"/>
        </p:nvPicPr>
        <p:blipFill>
          <a:blip r:embed="rId2" cstate="print"/>
          <a:srcRect t="1060"/>
          <a:stretch>
            <a:fillRect/>
          </a:stretch>
        </p:blipFill>
        <p:spPr bwMode="auto">
          <a:xfrm>
            <a:off x="1" y="0"/>
            <a:ext cx="9143999" cy="685802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29058" y="3429000"/>
            <a:ext cx="4529142" cy="1470025"/>
          </a:xfrm>
        </p:spPr>
        <p:txBody>
          <a:bodyPr>
            <a:noAutofit/>
          </a:bodyPr>
          <a:lstStyle>
            <a:lvl1pPr algn="r">
              <a:defRPr sz="3200">
                <a:solidFill>
                  <a:srgbClr val="FF9900"/>
                </a:solidFill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29058" y="5143512"/>
            <a:ext cx="4543412" cy="14287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25/06/2015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9900"/>
              </a:buClr>
              <a:defRPr sz="2400">
                <a:latin typeface="Trebuchet MS" pitchFamily="34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509F8A38-D7BF-4891-8F9E-895B9C1DA592}" type="datetimeFigureOut">
              <a:rPr lang="es-ES" smtClean="0"/>
              <a:pPr/>
              <a:t>25/06/2015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53956394-5704-477B-BC70-B3D57CA8FD09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9" name="8 Conector recto"/>
          <p:cNvCxnSpPr/>
          <p:nvPr userDrawn="1"/>
        </p:nvCxnSpPr>
        <p:spPr>
          <a:xfrm rot="10800000">
            <a:off x="2857488" y="1500174"/>
            <a:ext cx="5857916" cy="1588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25/06/2015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25/06/2015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8A38-D7BF-4891-8F9E-895B9C1DA592}" type="datetimeFigureOut">
              <a:rPr lang="es-ES" smtClean="0"/>
              <a:pPr/>
              <a:t>25/06/2015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56394-5704-477B-BC70-B3D57CA8FD0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Mis Documentos en E\varios\engee\PPT\1 copy .jpg"/>
          <p:cNvPicPr>
            <a:picLocks noChangeAspect="1" noChangeArrowheads="1"/>
          </p:cNvPicPr>
          <p:nvPr/>
        </p:nvPicPr>
        <p:blipFill>
          <a:blip r:embed="rId7" cstate="print"/>
          <a:srcRect t="1060"/>
          <a:stretch>
            <a:fillRect/>
          </a:stretch>
        </p:blipFill>
        <p:spPr bwMode="auto">
          <a:xfrm>
            <a:off x="0" y="0"/>
            <a:ext cx="9143999" cy="6858024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972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8A38-D7BF-4891-8F9E-895B9C1DA592}" type="datetimeFigureOut">
              <a:rPr lang="es-ES" smtClean="0"/>
              <a:pPr/>
              <a:t>25/06/2015</a:t>
            </a:fld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6394-5704-477B-BC70-B3D57CA8FD0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Clr>
          <a:srgbClr val="FF99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71800" y="3429000"/>
            <a:ext cx="5686400" cy="1470025"/>
          </a:xfrm>
        </p:spPr>
        <p:txBody>
          <a:bodyPr/>
          <a:lstStyle/>
          <a:p>
            <a:r>
              <a:rPr lang="es-AR" dirty="0" smtClean="0"/>
              <a:t>Patrones de Diseño Para Persistencia y Transferencia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5143512"/>
            <a:ext cx="7140830" cy="142876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Introducción y conceptos básicos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4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Repositorio 2/2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162880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Otra forma de ver el patrón. Generalmente asociado con Query Object y Data </a:t>
            </a:r>
            <a:r>
              <a:rPr lang="es-AR" sz="2000" dirty="0" err="1" smtClean="0"/>
              <a:t>Mapper</a:t>
            </a:r>
            <a:r>
              <a:rPr lang="es-AR" sz="2000" dirty="0" smtClean="0"/>
              <a:t>. Punto de aplicación de </a:t>
            </a:r>
            <a:r>
              <a:rPr lang="es-AR" sz="2000" dirty="0" err="1" smtClean="0"/>
              <a:t>IoC</a:t>
            </a:r>
            <a:r>
              <a:rPr lang="es-AR" sz="2000" dirty="0" smtClean="0"/>
              <a:t>.</a:t>
            </a:r>
          </a:p>
        </p:txBody>
      </p:sp>
      <p:pic>
        <p:nvPicPr>
          <p:cNvPr id="13" name="Picture 6" descr="https://i-msdn.sec.s-msft.com/dynimg/IC3402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2" y="2924944"/>
            <a:ext cx="80258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son los patrones de transferencia?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933056"/>
            <a:ext cx="8229600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dirty="0" smtClean="0"/>
              <a:t>Son patrones de diseño que tienen como objetivo permitir el transporte de objetos a través de canales de comunicación abstractos. Luego de pasar por el canal, los objetos tienen que ser “los mismos” que antes de hacerlo.</a:t>
            </a:r>
            <a:endParaRPr lang="es-AR" dirty="0"/>
          </a:p>
        </p:txBody>
      </p:sp>
      <p:sp>
        <p:nvSpPr>
          <p:cNvPr id="11" name="10 Flecha a la derecha con bandas"/>
          <p:cNvSpPr/>
          <p:nvPr/>
        </p:nvSpPr>
        <p:spPr>
          <a:xfrm>
            <a:off x="2611007" y="2988852"/>
            <a:ext cx="648072" cy="405352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5" name="4 Grupo"/>
          <p:cNvGrpSpPr/>
          <p:nvPr/>
        </p:nvGrpSpPr>
        <p:grpSpPr>
          <a:xfrm>
            <a:off x="671603" y="2022004"/>
            <a:ext cx="1944216" cy="1281156"/>
            <a:chOff x="755576" y="2084152"/>
            <a:chExt cx="2664296" cy="1590824"/>
          </a:xfrm>
        </p:grpSpPr>
        <p:sp>
          <p:nvSpPr>
            <p:cNvPr id="9" name="8 Almacenamiento interno"/>
            <p:cNvSpPr/>
            <p:nvPr/>
          </p:nvSpPr>
          <p:spPr>
            <a:xfrm>
              <a:off x="755576" y="2084152"/>
              <a:ext cx="936104" cy="666688"/>
            </a:xfrm>
            <a:prstGeom prst="flowChartInternal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000" dirty="0" smtClean="0"/>
                <a:t>Objeto A</a:t>
              </a:r>
              <a:endParaRPr lang="es-AR" sz="1000" dirty="0"/>
            </a:p>
          </p:txBody>
        </p:sp>
        <p:sp>
          <p:nvSpPr>
            <p:cNvPr id="10" name="9 Almacenamiento interno"/>
            <p:cNvSpPr/>
            <p:nvPr/>
          </p:nvSpPr>
          <p:spPr>
            <a:xfrm>
              <a:off x="2483768" y="2084152"/>
              <a:ext cx="936104" cy="666688"/>
            </a:xfrm>
            <a:prstGeom prst="flowChartInternal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000" dirty="0"/>
                <a:t>Objeto B</a:t>
              </a:r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>
              <a:off x="1691680" y="2417496"/>
              <a:ext cx="792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1223628" y="2661444"/>
              <a:ext cx="919820" cy="564232"/>
            </a:xfrm>
            <a:prstGeom prst="bentConnector3">
              <a:avLst>
                <a:gd name="adj1" fmla="val 1134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Almacenamiento interno"/>
            <p:cNvSpPr/>
            <p:nvPr/>
          </p:nvSpPr>
          <p:spPr>
            <a:xfrm>
              <a:off x="2015716" y="3008288"/>
              <a:ext cx="936104" cy="666688"/>
            </a:xfrm>
            <a:prstGeom prst="flowChartInternal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000" dirty="0"/>
                <a:t>Objeto C</a:t>
              </a:r>
            </a:p>
          </p:txBody>
        </p:sp>
      </p:grpSp>
      <p:sp>
        <p:nvSpPr>
          <p:cNvPr id="21" name="20 Flecha a la derecha con bandas"/>
          <p:cNvSpPr/>
          <p:nvPr/>
        </p:nvSpPr>
        <p:spPr>
          <a:xfrm>
            <a:off x="5580112" y="2356239"/>
            <a:ext cx="648072" cy="405352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3635896" y="2417496"/>
            <a:ext cx="1584176" cy="90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Canal</a:t>
            </a:r>
          </a:p>
          <a:p>
            <a:pPr algn="ctr"/>
            <a:r>
              <a:rPr lang="es-AR" dirty="0" smtClean="0"/>
              <a:t>(RPC, TCP, HTTP, ETC..)</a:t>
            </a:r>
            <a:endParaRPr lang="es-ES" dirty="0"/>
          </a:p>
        </p:txBody>
      </p:sp>
      <p:grpSp>
        <p:nvGrpSpPr>
          <p:cNvPr id="22" name="21 Grupo"/>
          <p:cNvGrpSpPr/>
          <p:nvPr/>
        </p:nvGrpSpPr>
        <p:grpSpPr>
          <a:xfrm>
            <a:off x="6444208" y="2272212"/>
            <a:ext cx="1944216" cy="1281156"/>
            <a:chOff x="755576" y="2084152"/>
            <a:chExt cx="2664296" cy="1590824"/>
          </a:xfrm>
        </p:grpSpPr>
        <p:sp>
          <p:nvSpPr>
            <p:cNvPr id="23" name="22 Almacenamiento interno"/>
            <p:cNvSpPr/>
            <p:nvPr/>
          </p:nvSpPr>
          <p:spPr>
            <a:xfrm>
              <a:off x="755576" y="2084152"/>
              <a:ext cx="936104" cy="666688"/>
            </a:xfrm>
            <a:prstGeom prst="flowChartInternal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000" dirty="0" smtClean="0"/>
                <a:t>Objeto A</a:t>
              </a:r>
              <a:endParaRPr lang="es-AR" sz="1000" dirty="0"/>
            </a:p>
          </p:txBody>
        </p:sp>
        <p:sp>
          <p:nvSpPr>
            <p:cNvPr id="24" name="23 Almacenamiento interno"/>
            <p:cNvSpPr/>
            <p:nvPr/>
          </p:nvSpPr>
          <p:spPr>
            <a:xfrm>
              <a:off x="2483768" y="2084152"/>
              <a:ext cx="936104" cy="666688"/>
            </a:xfrm>
            <a:prstGeom prst="flowChartInternal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000" dirty="0"/>
                <a:t>Objeto B</a:t>
              </a:r>
            </a:p>
          </p:txBody>
        </p:sp>
        <p:cxnSp>
          <p:nvCxnSpPr>
            <p:cNvPr id="25" name="24 Conector recto de flecha"/>
            <p:cNvCxnSpPr/>
            <p:nvPr/>
          </p:nvCxnSpPr>
          <p:spPr>
            <a:xfrm>
              <a:off x="1691680" y="2417496"/>
              <a:ext cx="792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4 Conector recto de flecha"/>
            <p:cNvCxnSpPr/>
            <p:nvPr/>
          </p:nvCxnSpPr>
          <p:spPr>
            <a:xfrm>
              <a:off x="1223628" y="2661444"/>
              <a:ext cx="919820" cy="564232"/>
            </a:xfrm>
            <a:prstGeom prst="bentConnector3">
              <a:avLst>
                <a:gd name="adj1" fmla="val 1134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Almacenamiento interno"/>
            <p:cNvSpPr/>
            <p:nvPr/>
          </p:nvSpPr>
          <p:spPr>
            <a:xfrm>
              <a:off x="2015716" y="3008288"/>
              <a:ext cx="936104" cy="666688"/>
            </a:xfrm>
            <a:prstGeom prst="flowChartInternal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000" dirty="0"/>
                <a:t>Objeto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391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Data Transfer Object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dirty="0" smtClean="0"/>
              <a:t>Los objetos implementan una interfaz para serialización y un adaptador para su reconstrucción.</a:t>
            </a:r>
            <a:endParaRPr lang="es-ES" dirty="0"/>
          </a:p>
        </p:txBody>
      </p:sp>
      <p:pic>
        <p:nvPicPr>
          <p:cNvPr id="9221" name="Picture 5" descr="http://thierryroussel.free.fr/java/books/martinfowler/www.martinfowler.com/isa/dto-depe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6188988" cy="303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68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Remote</a:t>
            </a:r>
            <a:r>
              <a:rPr lang="es-AR" dirty="0" smtClean="0"/>
              <a:t> </a:t>
            </a:r>
            <a:r>
              <a:rPr lang="es-AR" dirty="0" err="1" smtClean="0"/>
              <a:t>Facade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Proporciona una fachada de grano grueso en los objetos de grano fino para mejorar la eficiencia través de una </a:t>
            </a:r>
            <a:r>
              <a:rPr lang="es-ES" dirty="0" smtClean="0"/>
              <a:t>red.</a:t>
            </a:r>
            <a:endParaRPr lang="es-ES" dirty="0"/>
          </a:p>
        </p:txBody>
      </p:sp>
      <p:pic>
        <p:nvPicPr>
          <p:cNvPr id="10242" name="Picture 2" descr="http://martinfowler.com/eaaCatalog/distributedFacadeSket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698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5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Ejercicio teórico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468908" y="1941488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A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s-A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¿ Es posible decir que un patrón es mejor que otro ? ¿Por qué?</a:t>
            </a:r>
          </a:p>
          <a:p>
            <a:endParaRPr lang="es-AR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s-AR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s-A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2)</a:t>
            </a:r>
            <a:r>
              <a:rPr lang="es-A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¿ Es posible combinar patrones de persistencia ?</a:t>
            </a:r>
          </a:p>
          <a:p>
            <a:endParaRPr lang="es-AR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s-A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s-A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3) </a:t>
            </a:r>
            <a:r>
              <a:rPr lang="es-A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 Que ventajas propone el patrón “</a:t>
            </a:r>
            <a:r>
              <a:rPr lang="es-AR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Repository</a:t>
            </a:r>
            <a:r>
              <a:rPr lang="es-A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”?</a:t>
            </a:r>
          </a:p>
          <a:p>
            <a:endParaRPr lang="es-AR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s-AR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s-A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4) ¿ Los patrones de persistencia están relacionados con los de transferencia ? ¿Por qué?</a:t>
            </a:r>
          </a:p>
        </p:txBody>
      </p:sp>
    </p:spTree>
    <p:extLst>
      <p:ext uri="{BB962C8B-B14F-4D97-AF65-F5344CB8AC3E}">
        <p14:creationId xmlns:p14="http://schemas.microsoft.com/office/powerpoint/2010/main" val="19490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Ejercicio práctico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410816" y="3861048"/>
            <a:ext cx="80648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Dada la tabla superior, modelar un patrón de persistencia “</a:t>
            </a:r>
            <a:r>
              <a:rPr lang="es-AR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Repository</a:t>
            </a:r>
            <a:r>
              <a:rPr lang="es-A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” con persistencia en DB y archivo XML.</a:t>
            </a:r>
          </a:p>
          <a:p>
            <a:endParaRPr lang="es-AR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r>
              <a:rPr lang="es-AR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1) No es necesario usar “</a:t>
            </a:r>
            <a:r>
              <a:rPr lang="es-AR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Abstract</a:t>
            </a:r>
            <a:r>
              <a:rPr lang="es-AR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es-AR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Class</a:t>
            </a:r>
            <a:r>
              <a:rPr lang="es-AR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Factory”, pero si recomendado.</a:t>
            </a:r>
          </a:p>
          <a:p>
            <a:r>
              <a:rPr lang="es-AR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2)</a:t>
            </a:r>
            <a:r>
              <a:rPr lang="es-AR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r>
              <a:rPr lang="es-AR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Suponer que las consultas retornan colecciones u otro objeto “</a:t>
            </a:r>
            <a:r>
              <a:rPr lang="es-AR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rowset</a:t>
            </a:r>
            <a:r>
              <a:rPr lang="es-AR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” (</a:t>
            </a:r>
            <a:r>
              <a:rPr lang="es-AR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DataTable</a:t>
            </a:r>
            <a:r>
              <a:rPr lang="es-AR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por ejemplo).</a:t>
            </a:r>
            <a:endParaRPr lang="es-AR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r>
              <a:rPr lang="es-AR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3) Proponer una posible implementación para el patrón DTO.</a:t>
            </a:r>
            <a:endParaRPr lang="es-AR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r>
              <a:rPr lang="es-AR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4) Proponer un patrón para persistencia en un repositorio remoto.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89102"/>
              </p:ext>
            </p:extLst>
          </p:nvPr>
        </p:nvGraphicFramePr>
        <p:xfrm>
          <a:off x="1403648" y="1700808"/>
          <a:ext cx="60960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PACIENTES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197928"/>
              </p:ext>
            </p:extLst>
          </p:nvPr>
        </p:nvGraphicFramePr>
        <p:xfrm>
          <a:off x="1403648" y="207885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Apellido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Nombre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DNI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Edad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Pérez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Jorge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10855222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24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Gómez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Roberto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11412114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32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 smtClean="0"/>
                        <a:t>Pérez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Gastón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21558473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28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4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55827" y="1844824"/>
            <a:ext cx="42975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Fin</a:t>
            </a:r>
          </a:p>
          <a:p>
            <a:pPr algn="ctr"/>
            <a:endParaRPr lang="es-E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¿Preguntas?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993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son los patrones de persistencia?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933056"/>
            <a:ext cx="8229600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dirty="0" smtClean="0"/>
              <a:t>Son patrones de diseño que tienen como objetivo permitir el almacenamiento de objetos en un repositorio. El repositorio puede ser una base de datos, un archivo, memoria, etc.</a:t>
            </a:r>
            <a:endParaRPr lang="es-AR" dirty="0"/>
          </a:p>
        </p:txBody>
      </p:sp>
      <p:sp>
        <p:nvSpPr>
          <p:cNvPr id="4" name="3 Disco magnético"/>
          <p:cNvSpPr/>
          <p:nvPr/>
        </p:nvSpPr>
        <p:spPr>
          <a:xfrm>
            <a:off x="5436096" y="1905360"/>
            <a:ext cx="1296144" cy="151216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Repositorio</a:t>
            </a:r>
            <a:endParaRPr lang="es-AR" dirty="0"/>
          </a:p>
        </p:txBody>
      </p:sp>
      <p:sp>
        <p:nvSpPr>
          <p:cNvPr id="9" name="8 Almacenamiento interno"/>
          <p:cNvSpPr/>
          <p:nvPr/>
        </p:nvSpPr>
        <p:spPr>
          <a:xfrm>
            <a:off x="755576" y="2084152"/>
            <a:ext cx="936104" cy="666688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Objeto A</a:t>
            </a:r>
            <a:endParaRPr lang="es-AR" dirty="0"/>
          </a:p>
        </p:txBody>
      </p:sp>
      <p:sp>
        <p:nvSpPr>
          <p:cNvPr id="10" name="9 Almacenamiento interno"/>
          <p:cNvSpPr/>
          <p:nvPr/>
        </p:nvSpPr>
        <p:spPr>
          <a:xfrm>
            <a:off x="2483768" y="2084152"/>
            <a:ext cx="936104" cy="666688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Objeto B</a:t>
            </a:r>
          </a:p>
        </p:txBody>
      </p:sp>
      <p:sp>
        <p:nvSpPr>
          <p:cNvPr id="11" name="10 Flecha a la derecha con bandas"/>
          <p:cNvSpPr/>
          <p:nvPr/>
        </p:nvSpPr>
        <p:spPr>
          <a:xfrm>
            <a:off x="4139952" y="2474584"/>
            <a:ext cx="648072" cy="405352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1691680" y="241749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1223628" y="2661444"/>
            <a:ext cx="919820" cy="564232"/>
          </a:xfrm>
          <a:prstGeom prst="bentConnector3">
            <a:avLst>
              <a:gd name="adj1" fmla="val 1134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Almacenamiento interno"/>
          <p:cNvSpPr/>
          <p:nvPr/>
        </p:nvSpPr>
        <p:spPr>
          <a:xfrm>
            <a:off x="2015716" y="3008288"/>
            <a:ext cx="936104" cy="666688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Objeto 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Patrones de persistencia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5122912" cy="3528392"/>
          </a:xfrm>
        </p:spPr>
        <p:txBody>
          <a:bodyPr>
            <a:normAutofit lnSpcReduction="10000"/>
          </a:bodyPr>
          <a:lstStyle/>
          <a:p>
            <a:pPr lvl="1"/>
            <a:r>
              <a:rPr lang="es-ES" dirty="0" err="1" smtClean="0"/>
              <a:t>Repository</a:t>
            </a:r>
            <a:endParaRPr lang="es-ES" dirty="0"/>
          </a:p>
          <a:p>
            <a:pPr lvl="1"/>
            <a:r>
              <a:rPr lang="es-ES" dirty="0" err="1"/>
              <a:t>Row</a:t>
            </a:r>
            <a:r>
              <a:rPr lang="es-ES" dirty="0"/>
              <a:t> Data Gateway</a:t>
            </a:r>
          </a:p>
          <a:p>
            <a:pPr lvl="1"/>
            <a:r>
              <a:rPr lang="es-ES" dirty="0" err="1"/>
              <a:t>Table</a:t>
            </a:r>
            <a:r>
              <a:rPr lang="es-ES" dirty="0"/>
              <a:t> Data Gateway</a:t>
            </a:r>
          </a:p>
          <a:p>
            <a:pPr lvl="1"/>
            <a:r>
              <a:rPr lang="es-ES" dirty="0"/>
              <a:t>Data </a:t>
            </a:r>
            <a:r>
              <a:rPr lang="es-ES" dirty="0" err="1"/>
              <a:t>Mapper</a:t>
            </a:r>
            <a:endParaRPr lang="es-ES" dirty="0"/>
          </a:p>
          <a:p>
            <a:pPr lvl="1"/>
            <a:r>
              <a:rPr lang="es-ES" dirty="0"/>
              <a:t>Active Record</a:t>
            </a:r>
          </a:p>
          <a:p>
            <a:pPr lvl="1"/>
            <a:r>
              <a:rPr lang="es-ES" dirty="0" err="1" smtClean="0"/>
              <a:t>Unit</a:t>
            </a:r>
            <a:r>
              <a:rPr lang="es-ES" dirty="0" smtClean="0"/>
              <a:t> Of </a:t>
            </a:r>
            <a:r>
              <a:rPr lang="es-ES" dirty="0" err="1" smtClean="0"/>
              <a:t>Work</a:t>
            </a:r>
            <a:endParaRPr lang="es-ES" dirty="0"/>
          </a:p>
          <a:p>
            <a:pPr lvl="1"/>
            <a:r>
              <a:rPr lang="es-AR" dirty="0"/>
              <a:t>Bridge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1" y="5373216"/>
            <a:ext cx="7898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Todos ellos tienen como objetivo intercambiar datos del estado del objeto con un repositorio, definitivo o temporal.</a:t>
            </a:r>
            <a:endParaRPr lang="es-AR" dirty="0"/>
          </a:p>
        </p:txBody>
      </p:sp>
      <p:sp>
        <p:nvSpPr>
          <p:cNvPr id="5" name="AutoShape 10" descr="data:image/png;base64,iVBORw0KGgoAAAANSUhEUgAAAPIAAABMCAMAAABgdhqTAAABRFBMVEX///8AAAD7+/vKysokJCS8vLzFxcXf398TExP5+fn29vby8vNKSkrk5ORxcnNoaGjt7e2lpqcNDQ2CgoIbGxvY2NhmZmY5OTnQ0NCzs7McHBwzMzOUlJRdXV3n6Oi/v7+enp6Li4tERERUVFQrKyvyAAD4kY9OTk54eHiZmZnIAAD96+v7zcylAAA+Pj7oAAD2W1f6q6n4g4D2RkGLj5T11NbhR0rvTEvvcHD6xsbdX2TkQ0TXNz3mMTLmERPxZmX7u7roExL0NC7YAADrn6L6mZXoIiP0iIfqyc+/Rlnks7nQlZ7GZW7NwsbWeYDWbnXOChSxABW5Ymm/U1+7N0PiU1b6rKqwIjHKSFXqur/hio3+4ODmSErya2mzITjhqa7ebW7MIzDOr7KlUmHOICfbk53HESOwDSPkhIbYT1XENj75jYl3+b/EAAANaUlEQVR4nO1a+1/TWBa/SZqkSZo2aZv2po8kpdW2pJYqrYCiQAVk1IVhUQS7Ls4urs7O///7nnOTvh8y4wjsZzifj5Le3Htzvud9bkLIHd3RHd3RHd3R/x8Z2k1zcK3EaxaV6U1zcY2kyZTqCrH+MmpWLRcBE+LoN83KNRE1PYtnV+pfw7IN07NFwXWpbGi8bNw0O9dAnbppqJKjOrpsWbql8zfN0I+nz/8+AIN2HbxWHFn+CwQw/+zt4ecDnRqI2FEM56YZugbiz47fbi5/Oft8/q8DX+GdH2PZ6q1yGP/oSWN38+jXXy43z452Xx10fH/xAq1v/Y7ME3qVIM+LcfO7+fwzCTD7Tzp+Z+P83fKLF8ubTz593T3vzZ8vxUrsr1Yr66RcucIT3GTRJM5tygbKu09ft+Hvw2e7H7cbux/3Xyxfbp582JijbZuLMDVLuahFLOsKD4gXDaKVRUL0QuGWBAtl8/Kd0nt32SEfLtjAxq+XP18uL59d9NTp2XaSQzWrNa5iEQ3RO5ZlQFNiWCqBUh0LOd4RMN8ZFjV4ohUTukqjpmOkEonULckJnWf7208/glZP14FRf/vdp93HnYujtw+O37ya0rUdicegMqWROEBOJAgR07lkka+VYznXqiYrXIrwHlepCMTOpyNJW8twXLKe5DiOeqmMeFsqvN2VnS3Ett3iyfa7/W1l+wkov3NxePzg5PMEaDtpcTYhpaIdsUimSIRoyqISH+c8i1bL1PI40crVZcnRuRq1SklBLhYFR4wWqJOqpwq3xaV7ayv766c9srHW+7iyDhg/fWDjinrxz+O3F2NzbU6JZzSNs6UcQM6QUhpbEj4eM4jEoWsXi3I0DtZSiIAxGBWPxOMKMXIgJlov3J7O5eXKWvfevVare2+tAT8b4NcAw++9Pjn58v7BTwcjUwEy5Wh9yXHTCFktZnBUScQ1IuYxOtWyxIxwHklU4YeaSYH1q8RI29ePaiGddvnG6aPVnec7e6Bj/v4/FNLb+PD47ZvX52evXr//MqJom1O1RCJXAh9GyHy8iaMBZA6VmIkRYqU4KdWEUKUuFW4p5E6XR/Pudnf2W3t+b3+v8fXxz59edVRy+EYlByfHnwf1k81p4M9pOYRMwHd5TWaQrUhKJVLU1CzicLbAmQoxk24AOeopNwlwmvxVlfRaa2t726v3dlpbO8+eP/vQQx4/v0ej9g8fvO5PNQGy0SxDpOYo+C3kIK6arSqZhEb4Otcsc2UiRGLZtEBq3FKVq6mknFFxVuwqOfz6yF/lG6u/+S1w5I3VlZWV1Y1g/PzB5+Bi97iP2RFA4Vh0apJKKMJwC3U9LErkQkECx5AKHno1LRQwJ8l4SzMLt0vNfmt76yE5hUzVO13bWVlpddhw57+/9vm8eHt+c+z9CPLXWts82Tr1T1urz3YeflxZRczap83OYMrrtyMJmpcty5KnajMHR39H5sX51g1l6sbqHvzXevhxZ2+7+4j491eeAtij/7Ds5B98Pnxz8tP7gZqNQrGZz+ez5bgwsoecKsZwtJqwx0bjKXn2Q73MEszPw/yb6C0fdrv3/a3Vtd98v/URBzaePfYfXp77F4dnx8fvTw4vOgO2lDo3oEh/kBfK3Ah5AwMQOC7qznqkHR1Ov4EqVF1/tL7aWnsJ0Wu9FTSOjc1Pl788Xv5ycvj6YKzk1FKMy0o+Av/n+xuEYojkK0l2UeuXWUKUi0gzHumxaXm2S+QGIDfW/I217jqo5nQVqy/SOf16ufzi7OjiwJ8wOt5EHlMSpdRNRUItqyXkP1twYVQwi/ijGGKeA1lCHcdFmC/VszegZf7+HiBebYE9dyE7+Xut7sqLx7sdf0Za0ZcAsRjIQbG8YD3Tcc0IpaOJqLp4YNtzIMMuWKmw1bo5x9l/IDW6W6vdvcZqo9Ha8PegGHn6aHteEhWR1xljudGYpaNjF9jlbMg63E/8Kbz/QWo9X9+C/unR/fWtRzvdrb2NBX08KDQ3oRQ1NiUGGT2aZZ/ZkFFIwtTo9dHD/YePWj5RHnV3dta2G/7CE8kC2PVEJrXRdSdWoKmzM7LZkDEgzKw/NcsVpg6LVHnR+REskWYswc5VpLOBNPZ761u+v7e2033ZYdGK1+ZDhkgbnYCAVjzpjUaF45bQm+dr2Zve3Ko185FKsxg6iVGK1ySipmL5bEmMj+V3OxFPsWAhp5bykUi2HFqZYsbjeICxlM2n1FKxNjPldx7vrq1vbN3b39pQYRMV4C6CLGFkGruNflmenMZDDGdQZ0PWYE1y8iFaaZCoy8yQZAhyppFlsdEeE5IGEsU+XS0MlmTZEi3BcSmjigNVwQPIM84k/CdPN5+tPX+KOZloeFSnqooxvwPQwXGThdFS050R0IJRby5kZhnxcQdRMeHnioliHh0F78kxLlmPg+wqMBdWJAYL3CAWoGC5dDmRQbHE8K4G02uwUTrPVa1SLWVPl7PK0fLPy8+3dhsYsfgAKq8ZM042+2RCRk3GR2zMm+mXNBI48xzINIe4xiJYgY04hkPjobgAcroc4TyBijYBdOnBY0CXWRKEhJigG4aF4iopAeRKhCsI1DVV00tNZ3z+cHn5xZMe9IKOipCZrakLIRNWfWXN0d+RafOxwChT8yGzmAclzdC4hVyoW+A7A0j0QMtJjq3mCR0xJjXKri1QbjEQPppI1gogh/N4omjTqcc/Wt582YPwphDVgX8IWdFUshAynmwhaDG0fpT4NGRMzXFtPmQiYDXC5cyQKyUewGSENmAzyP30DgQOmg8lBIZV0ZlZZ/uKt5rMMhjk0vxQ1Htz/HfsDi18lOGAQaNglL6BzyUhwwJGSu9Dzk9DdorfgEz0OGssMnTAcn1wr8m8AiFXBi40TGwKPB/itRwaUkAwVlMZ5Mj8jN87e3MhqfhSgTmy4ziGwfT7LcjEsCssrtIQ8hwtLzJsIFVk3VdexB9ikssPHS/BMj1CHsY4o5/qCc1zUVgkpLn0cOsSi/MIuTg3ix/89EoxJI0oNBAkr+tOYNC8880zG4f5TBNXzvflBeErBM36qQhiBh2mi4k+gZM2FQZ5xEjjQcxic9HrIbkny6NLlpwgYs+z6/PXgMtxHSJTTE2aLsu6E8avq7xmlprIrRpE2unASKMLk1SfZFR0jvabyRGKBZALQ1YggCVROugzXoB8nEDyCDk151n0b6hJTbIMQeYN3bJ0Q9Z4zcHUrBlXOabAeImPxkqqPnUXInLU/jZk4mBcAL3Mg+yNTO37SpKLyL8fMg3jLXUFiVpUBpPWZB4LEUNTjasdR2EhVuVZCxGbvKfUwqD2LchEhsoj5yDkvOmKQxKC8DVS5PBgT1WdeS17Q2JiwB9dIqkLIOvtwGsVS3QF6mAbwcuhQ4LOrwZZAalXjKD3nayxHcyy5CqQWZ6nyH9zcpMJyESq4KGSmg+7MDCvyGQNNBeyZlLQpyOAiGw3fBC+Hias9NKueEjJh4ELLbs6cQ9CblBDfBtynUGGiJ0WJ+5MQsZdUzwYF3snhFtPVbpzIdO2TCVRpLIBOg4+geItGc0aEhWvXvFbKB4zMr53qobV3pCwtor1+ZoBeTRWFFi+pVmEMz5rCjKYQt5I9AdZDpsomuZBVuw2fs6nokvzKnXxjb9DNd6QZczIhjw/R/HmMDg7kdB4XRB3uj7Crw13osICyO5QoXwZcRAVkFSGE3ljFmR0FygJQnPGIjMyYhn9tmIWZNWsB3rUsdFQKHbSApWpFURqecFRFJ+IlEKzV4uDqhdtM5noL5NZWeWRPuTKdAozuVrohQo2Q6heNIxB+SgXzVmQocRKLiW5VKhaNzciJiNRWAi5zfY2wm5SdyUqCf1vkxVrwRkEjyXIUluiJqtF+n1ycKa7VHKpWMLCmEuHiJnDJQfUT+CYX/IlkYo1lE6VscHalbgg65ZYDKBOQ6Zs74ExoLi4hIRLMkHlM9eXpbaH+rQDBjQZ/Nq1+l5h0AVNBYM8oMxAOGZ+LEM2B/YmRMduSEPIA1oKXEANKncuOAifDZnH+qc4iK59boIls7Ucsuh4bRfaMTwlQbwudV2dUiuoM+WFL0WF4jDz10fMgaYiQwzecAthvFoIIeuJoSQGvbdRz/XHcmxruTl1XFTnRnor4N6r9Jek2UcZeCpSG1vRP3m12m3BAQHKrmlTh9fBwqHktKilqypd/G2WZnmJZja7VDPHy1JFN2sxxoA5aiWOOUr1voJU2aw1K9lswrOGs3nZK+az2XLKDrbWbNOckD9uN8afbuKSas0OvjLmJdMcb6QGgUluA2hq2+wIULP7AUZ1qCB8z3tgzNFLt+cbmDHS7XZbDAOWKwaS1hxZduj3vez3sPy8Xd8LDEgVvLaIZTXYhoOJ0BIEy1FV4fve97KkU73+Ny5XI01qtz2qKqZMdAHqeB1LbUf6zu8bWOCdrD9vEcluod2uu6Y4CCKCJiZsSfL++J4skcRuy1d8M0iVBdv0bOggdQN6ZUMiNC4kirVvr5xLcixSSSduMWZsnhzoMqCrgiLM1YlV0hPx6Z7/d5BMgW7JJ7mLiFdUJPZGSptxAHxHd3RHd3RHd3RHd/Td9D+1PTzR+ircy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6" name="AutoShape 12" descr="data:image/png;base64,iVBORw0KGgoAAAANSUhEUgAAAPIAAABMCAMAAABgdhqTAAABRFBMVEX///8AAAD7+/vKysokJCS8vLzFxcXf398TExP5+fn29vby8vNKSkrk5ORxcnNoaGjt7e2lpqcNDQ2CgoIbGxvY2NhmZmY5OTnQ0NCzs7McHBwzMzOUlJRdXV3n6Oi/v7+enp6Li4tERERUVFQrKyvyAAD4kY9OTk54eHiZmZnIAAD96+v7zcylAAA+Pj7oAAD2W1f6q6n4g4D2RkGLj5T11NbhR0rvTEvvcHD6xsbdX2TkQ0TXNz3mMTLmERPxZmX7u7roExL0NC7YAADrn6L6mZXoIiP0iIfqyc+/Rlnks7nQlZ7GZW7NwsbWeYDWbnXOChSxABW5Ymm/U1+7N0PiU1b6rKqwIjHKSFXqur/hio3+4ODmSErya2mzITjhqa7ebW7MIzDOr7KlUmHOICfbk53HESOwDSPkhIbYT1XENj75jYl3+b/EAAANaUlEQVR4nO1a+1/TWBa/SZqkSZo2aZv2po8kpdW2pJYqrYCiQAVk1IVhUQS7Ls4urs7O///7nnOTvh8y4wjsZzifj5Le3Htzvud9bkLIHd3RHd3RHd3R/x8Z2k1zcK3EaxaV6U1zcY2kyZTqCrH+MmpWLRcBE+LoN83KNRE1PYtnV+pfw7IN07NFwXWpbGi8bNw0O9dAnbppqJKjOrpsWbql8zfN0I+nz/8+AIN2HbxWHFn+CwQw/+zt4ecDnRqI2FEM56YZugbiz47fbi5/Oft8/q8DX+GdH2PZ6q1yGP/oSWN38+jXXy43z452Xx10fH/xAq1v/Y7ME3qVIM+LcfO7+fwzCTD7Tzp+Z+P83fKLF8ubTz593T3vzZ8vxUrsr1Yr66RcucIT3GTRJM5tygbKu09ft+Hvw2e7H7cbux/3Xyxfbp582JijbZuLMDVLuahFLOsKD4gXDaKVRUL0QuGWBAtl8/Kd0nt32SEfLtjAxq+XP18uL59d9NTp2XaSQzWrNa5iEQ3RO5ZlQFNiWCqBUh0LOd4RMN8ZFjV4ohUTukqjpmOkEonULckJnWf7208/glZP14FRf/vdp93HnYujtw+O37ya0rUdicegMqWROEBOJAgR07lkka+VYznXqiYrXIrwHlepCMTOpyNJW8twXLKe5DiOeqmMeFsqvN2VnS3Ett3iyfa7/W1l+wkov3NxePzg5PMEaDtpcTYhpaIdsUimSIRoyqISH+c8i1bL1PI40crVZcnRuRq1SklBLhYFR4wWqJOqpwq3xaV7ayv766c9srHW+7iyDhg/fWDjinrxz+O3F2NzbU6JZzSNs6UcQM6QUhpbEj4eM4jEoWsXi3I0DtZSiIAxGBWPxOMKMXIgJlov3J7O5eXKWvfevVare2+tAT8b4NcAw++9Pjn58v7BTwcjUwEy5Wh9yXHTCFktZnBUScQ1IuYxOtWyxIxwHklU4YeaSYH1q8RI29ePaiGddvnG6aPVnec7e6Bj/v4/FNLb+PD47ZvX52evXr//MqJom1O1RCJXAh9GyHy8iaMBZA6VmIkRYqU4KdWEUKUuFW4p5E6XR/Pudnf2W3t+b3+v8fXxz59edVRy+EYlByfHnwf1k81p4M9pOYRMwHd5TWaQrUhKJVLU1CzicLbAmQoxk24AOeopNwlwmvxVlfRaa2t726v3dlpbO8+eP/vQQx4/v0ej9g8fvO5PNQGy0SxDpOYo+C3kIK6arSqZhEb4Otcsc2UiRGLZtEBq3FKVq6mknFFxVuwqOfz6yF/lG6u/+S1w5I3VlZWV1Y1g/PzB5+Bi97iP2RFA4Vh0apJKKMJwC3U9LErkQkECx5AKHno1LRQwJ8l4SzMLt0vNfmt76yE5hUzVO13bWVlpddhw57+/9vm8eHt+c+z9CPLXWts82Tr1T1urz3YeflxZRczap83OYMrrtyMJmpcty5KnajMHR39H5sX51g1l6sbqHvzXevhxZ2+7+4j491eeAtij/7Ds5B98Pnxz8tP7gZqNQrGZz+ez5bgwsoecKsZwtJqwx0bjKXn2Q73MEszPw/yb6C0fdrv3/a3Vtd98v/URBzaePfYfXp77F4dnx8fvTw4vOgO2lDo3oEh/kBfK3Ah5AwMQOC7qznqkHR1Ov4EqVF1/tL7aWnsJ0Wu9FTSOjc1Pl788Xv5ycvj6YKzk1FKMy0o+Av/n+xuEYojkK0l2UeuXWUKUi0gzHumxaXm2S+QGIDfW/I217jqo5nQVqy/SOf16ufzi7OjiwJ8wOt5EHlMSpdRNRUItqyXkP1twYVQwi/ijGGKeA1lCHcdFmC/VszegZf7+HiBebYE9dyE7+Xut7sqLx7sdf0Za0ZcAsRjIQbG8YD3Tcc0IpaOJqLp4YNtzIMMuWKmw1bo5x9l/IDW6W6vdvcZqo9Ha8PegGHn6aHteEhWR1xljudGYpaNjF9jlbMg63E/8Kbz/QWo9X9+C/unR/fWtRzvdrb2NBX08KDQ3oRQ1NiUGGT2aZZ/ZkFFIwtTo9dHD/YePWj5RHnV3dta2G/7CE8kC2PVEJrXRdSdWoKmzM7LZkDEgzKw/NcsVpg6LVHnR+REskWYswc5VpLOBNPZ761u+v7e2033ZYdGK1+ZDhkgbnYCAVjzpjUaF45bQm+dr2Zve3Ko185FKsxg6iVGK1ySipmL5bEmMj+V3OxFPsWAhp5bykUi2HFqZYsbjeICxlM2n1FKxNjPldx7vrq1vbN3b39pQYRMV4C6CLGFkGruNflmenMZDDGdQZ0PWYE1y8iFaaZCoy8yQZAhyppFlsdEeE5IGEsU+XS0MlmTZEi3BcSmjigNVwQPIM84k/CdPN5+tPX+KOZloeFSnqooxvwPQwXGThdFS050R0IJRby5kZhnxcQdRMeHnioliHh0F78kxLlmPg+wqMBdWJAYL3CAWoGC5dDmRQbHE8K4G02uwUTrPVa1SLWVPl7PK0fLPy8+3dhsYsfgAKq8ZM042+2RCRk3GR2zMm+mXNBI48xzINIe4xiJYgY04hkPjobgAcroc4TyBijYBdOnBY0CXWRKEhJigG4aF4iopAeRKhCsI1DVV00tNZ3z+cHn5xZMe9IKOipCZrakLIRNWfWXN0d+RafOxwChT8yGzmAclzdC4hVyoW+A7A0j0QMtJjq3mCR0xJjXKri1QbjEQPppI1gogh/N4omjTqcc/Wt582YPwphDVgX8IWdFUshAynmwhaDG0fpT4NGRMzXFtPmQiYDXC5cyQKyUewGSENmAzyP30DgQOmg8lBIZV0ZlZZ/uKt5rMMhjk0vxQ1Htz/HfsDi18lOGAQaNglL6BzyUhwwJGSu9Dzk9DdorfgEz0OGssMnTAcn1wr8m8AiFXBi40TGwKPB/itRwaUkAwVlMZ5Mj8jN87e3MhqfhSgTmy4ziGwfT7LcjEsCssrtIQ8hwtLzJsIFVk3VdexB9ikssPHS/BMj1CHsY4o5/qCc1zUVgkpLn0cOsSi/MIuTg3ix/89EoxJI0oNBAkr+tOYNC8880zG4f5TBNXzvflBeErBM36qQhiBh2mi4k+gZM2FQZ5xEjjQcxic9HrIbkny6NLlpwgYs+z6/PXgMtxHSJTTE2aLsu6E8avq7xmlprIrRpE2unASKMLk1SfZFR0jvabyRGKBZALQ1YggCVROugzXoB8nEDyCDk151n0b6hJTbIMQeYN3bJ0Q9Z4zcHUrBlXOabAeImPxkqqPnUXInLU/jZk4mBcAL3Mg+yNTO37SpKLyL8fMg3jLXUFiVpUBpPWZB4LEUNTjasdR2EhVuVZCxGbvKfUwqD2LchEhsoj5yDkvOmKQxKC8DVS5PBgT1WdeS17Q2JiwB9dIqkLIOvtwGsVS3QF6mAbwcuhQ4LOrwZZAalXjKD3nayxHcyy5CqQWZ6nyH9zcpMJyESq4KGSmg+7MDCvyGQNNBeyZlLQpyOAiGw3fBC+Hias9NKueEjJh4ELLbs6cQ9CblBDfBtynUGGiJ0WJ+5MQsZdUzwYF3snhFtPVbpzIdO2TCVRpLIBOg4+geItGc0aEhWvXvFbKB4zMr53qobV3pCwtor1+ZoBeTRWFFi+pVmEMz5rCjKYQt5I9AdZDpsomuZBVuw2fs6nokvzKnXxjb9DNd6QZczIhjw/R/HmMDg7kdB4XRB3uj7Crw13osICyO5QoXwZcRAVkFSGE3ljFmR0FygJQnPGIjMyYhn9tmIWZNWsB3rUsdFQKHbSApWpFURqecFRFJ+IlEKzV4uDqhdtM5noL5NZWeWRPuTKdAozuVrohQo2Q6heNIxB+SgXzVmQocRKLiW5VKhaNzciJiNRWAi5zfY2wm5SdyUqCf1vkxVrwRkEjyXIUluiJqtF+n1ycKa7VHKpWMLCmEuHiJnDJQfUT+CYX/IlkYo1lE6VscHalbgg65ZYDKBOQ6Zs74ExoLi4hIRLMkHlM9eXpbaH+rQDBjQZ/Nq1+l5h0AVNBYM8oMxAOGZ+LEM2B/YmRMduSEPIA1oKXEANKncuOAifDZnH+qc4iK59boIls7Ucsuh4bRfaMTwlQbwudV2dUiuoM+WFL0WF4jDz10fMgaYiQwzecAthvFoIIeuJoSQGvbdRz/XHcmxruTl1XFTnRnor4N6r9Jek2UcZeCpSG1vRP3m12m3BAQHKrmlTh9fBwqHktKilqypd/G2WZnmJZja7VDPHy1JFN2sxxoA5aiWOOUr1voJU2aw1K9lswrOGs3nZK+az2XLKDrbWbNOckD9uN8afbuKSas0OvjLmJdMcb6QGgUluA2hq2+wIULP7AUZ1qCB8z3tgzNFLt+cbmDHS7XZbDAOWKwaS1hxZduj3vez3sPy8Xd8LDEgVvLaIZTXYhoOJ0BIEy1FV4fve97KkU73+Ny5XI01qtz2qKqZMdAHqeB1LbUf6zu8bWOCdrD9vEcluod2uu6Y4CCKCJiZsSfL++J4skcRuy1d8M0iVBdv0bOggdQN6ZUMiNC4kirVvr5xLcixSSSduMWZsnhzoMqCrgiLM1YlV0hPx6Z7/d5BMgW7JJ7mLiFdUJPZGSptxAHxHd3RHd3RHd3RHd/Td9D+1PTzR+ircy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pic>
        <p:nvPicPr>
          <p:cNvPr id="7" name="Picture 2" descr="http://www.cs.sjsu.edu/~pearce/modules/patterns/enterprise/persistence/gateway_files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26" y="1772816"/>
            <a:ext cx="4591050" cy="28194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Unit</a:t>
            </a:r>
            <a:r>
              <a:rPr lang="es-AR" dirty="0" smtClean="0"/>
              <a:t> of </a:t>
            </a:r>
            <a:r>
              <a:rPr lang="es-AR" dirty="0" err="1" smtClean="0"/>
              <a:t>Work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Mantiene una lista de los objetos afectados por una transacción </a:t>
            </a:r>
            <a:r>
              <a:rPr lang="es-ES" dirty="0" smtClean="0"/>
              <a:t>de negocio y </a:t>
            </a:r>
            <a:r>
              <a:rPr lang="es-ES" dirty="0"/>
              <a:t>coordina la </a:t>
            </a:r>
            <a:r>
              <a:rPr lang="es-ES" dirty="0" smtClean="0"/>
              <a:t>aplicación de </a:t>
            </a:r>
            <a:r>
              <a:rPr lang="es-ES" dirty="0"/>
              <a:t>los cambios y la resolución de problemas de </a:t>
            </a:r>
            <a:r>
              <a:rPr lang="es-ES" dirty="0" smtClean="0"/>
              <a:t>concurrencia.</a:t>
            </a:r>
            <a:endParaRPr lang="es-AR" sz="4000" dirty="0" smtClean="0"/>
          </a:p>
          <a:p>
            <a:pPr marL="0" indent="0">
              <a:buNone/>
            </a:pPr>
            <a:endParaRPr lang="es-AR" sz="4000" dirty="0" smtClean="0"/>
          </a:p>
        </p:txBody>
      </p:sp>
      <p:pic>
        <p:nvPicPr>
          <p:cNvPr id="2050" name="Picture 2" descr="http://www.codeproject.com/KB/aspnet/581487/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6040603" cy="229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Active Record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z="3200" dirty="0"/>
              <a:t>Un objeto que </a:t>
            </a:r>
            <a:r>
              <a:rPr lang="es-ES" sz="3200" dirty="0" smtClean="0"/>
              <a:t>encapsula un registro de </a:t>
            </a:r>
            <a:r>
              <a:rPr lang="es-ES" sz="3200" dirty="0"/>
              <a:t>una tabla </a:t>
            </a:r>
            <a:r>
              <a:rPr lang="es-ES" sz="3200" dirty="0" smtClean="0"/>
              <a:t>o vista, </a:t>
            </a:r>
            <a:r>
              <a:rPr lang="es-ES" sz="3200" dirty="0"/>
              <a:t>encapsula el acceso a base de datos, y </a:t>
            </a:r>
            <a:r>
              <a:rPr lang="es-ES" sz="3200" dirty="0" smtClean="0"/>
              <a:t>suma </a:t>
            </a:r>
            <a:r>
              <a:rPr lang="es-ES" sz="3200" dirty="0"/>
              <a:t>lógica de dominio en esos </a:t>
            </a:r>
            <a:r>
              <a:rPr lang="es-ES" sz="3200" dirty="0" smtClean="0"/>
              <a:t>datos. </a:t>
            </a:r>
            <a:endParaRPr lang="es-AR" sz="3200" dirty="0" smtClean="0"/>
          </a:p>
        </p:txBody>
      </p:sp>
      <p:pic>
        <p:nvPicPr>
          <p:cNvPr id="3074" name="Picture 2" descr="http://www.martinfowler.com/eaaCatalog/activeRecordSket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2" y="3068960"/>
            <a:ext cx="4104456" cy="270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8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Row Data Gateway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Un objeto que actúa como una puerta de enlace </a:t>
            </a:r>
            <a:r>
              <a:rPr lang="es-ES" dirty="0" smtClean="0"/>
              <a:t>a </a:t>
            </a:r>
            <a:r>
              <a:rPr lang="es-ES" dirty="0"/>
              <a:t>un solo registro en </a:t>
            </a:r>
            <a:r>
              <a:rPr lang="es-ES" dirty="0" smtClean="0"/>
              <a:t>un origen de datos. </a:t>
            </a:r>
            <a:r>
              <a:rPr lang="es-ES" dirty="0"/>
              <a:t>Hay una instancia por fila.</a:t>
            </a:r>
            <a:endParaRPr lang="es-A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5285904" cy="35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3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Table Data Gateway (DAO)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Un objeto que actúa como una puerta de enlace </a:t>
            </a:r>
            <a:r>
              <a:rPr lang="es-ES" dirty="0" smtClean="0"/>
              <a:t>a </a:t>
            </a:r>
            <a:r>
              <a:rPr lang="es-ES" dirty="0"/>
              <a:t>una tabla de base de datos. </a:t>
            </a:r>
            <a:r>
              <a:rPr lang="es-ES" dirty="0" smtClean="0"/>
              <a:t>Una instancia se </a:t>
            </a:r>
            <a:r>
              <a:rPr lang="es-ES" dirty="0"/>
              <a:t>encarga de todas </a:t>
            </a:r>
            <a:r>
              <a:rPr lang="es-ES" dirty="0" smtClean="0"/>
              <a:t>los registros </a:t>
            </a:r>
            <a:r>
              <a:rPr lang="es-ES" dirty="0"/>
              <a:t>de la </a:t>
            </a:r>
            <a:r>
              <a:rPr lang="es-ES" dirty="0" smtClean="0"/>
              <a:t>tabla.</a:t>
            </a:r>
            <a:endParaRPr lang="es-AR" dirty="0"/>
          </a:p>
        </p:txBody>
      </p:sp>
      <p:pic>
        <p:nvPicPr>
          <p:cNvPr id="5122" name="Picture 2" descr="http://martinfowler.com/eaaCatalog/dbgateTab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8074342" cy="15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Data </a:t>
            </a:r>
            <a:r>
              <a:rPr lang="es-AR" dirty="0" err="1" smtClean="0"/>
              <a:t>Mapper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Una capa de </a:t>
            </a:r>
            <a:r>
              <a:rPr lang="es-ES" dirty="0" smtClean="0"/>
              <a:t>adaptadores </a:t>
            </a:r>
            <a:r>
              <a:rPr lang="es-ES" dirty="0"/>
              <a:t>que </a:t>
            </a:r>
            <a:r>
              <a:rPr lang="es-ES" dirty="0" smtClean="0"/>
              <a:t>mueve </a:t>
            </a:r>
            <a:r>
              <a:rPr lang="es-ES" dirty="0"/>
              <a:t>datos entre los objetos y una base de datos mientras que los mantiene </a:t>
            </a:r>
            <a:r>
              <a:rPr lang="es-ES" dirty="0" smtClean="0"/>
              <a:t>independientes </a:t>
            </a:r>
            <a:r>
              <a:rPr lang="es-ES" dirty="0"/>
              <a:t>el uno del </a:t>
            </a:r>
            <a:r>
              <a:rPr lang="es-ES" dirty="0" smtClean="0"/>
              <a:t>otro.</a:t>
            </a:r>
            <a:endParaRPr lang="es-AR" dirty="0"/>
          </a:p>
        </p:txBody>
      </p:sp>
      <p:pic>
        <p:nvPicPr>
          <p:cNvPr id="6146" name="Picture 2" descr="http://martinfowler.com/eaaCatalog/databaseMapperSket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715682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Repositorio 1/2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164470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Media entre las capas </a:t>
            </a:r>
            <a:r>
              <a:rPr lang="es-ES" sz="2000" dirty="0" smtClean="0"/>
              <a:t>de adaptación </a:t>
            </a:r>
            <a:r>
              <a:rPr lang="es-ES" sz="2000" dirty="0"/>
              <a:t>de dominio y datos utilizando una interfaz de colección </a:t>
            </a:r>
            <a:r>
              <a:rPr lang="es-ES" sz="2000" dirty="0" smtClean="0"/>
              <a:t>para </a:t>
            </a:r>
            <a:r>
              <a:rPr lang="es-ES" sz="2000" dirty="0"/>
              <a:t>el acceso a los objetos de </a:t>
            </a:r>
            <a:r>
              <a:rPr lang="es-ES" sz="2000" dirty="0" smtClean="0"/>
              <a:t>dominio. Muchas veces usado en conjunto con patrones de cache.</a:t>
            </a:r>
            <a:endParaRPr lang="es-AR" sz="2000" dirty="0" smtClean="0"/>
          </a:p>
        </p:txBody>
      </p:sp>
      <p:sp>
        <p:nvSpPr>
          <p:cNvPr id="4" name="AutoShape 2" descr="Resultado de imagen para Repository data patte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para Repository data patter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" name="Picture 6" descr="http://www.dmxzone.com/downloads/images/RepositoryQue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6" y="2780928"/>
            <a:ext cx="7551960" cy="364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01">
  <a:themeElements>
    <a:clrScheme name="Enge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template_01</Template>
  <TotalTime>4028</TotalTime>
  <Words>1019</Words>
  <Application>Microsoft Office PowerPoint</Application>
  <PresentationFormat>Presentación en pantalla (4:3)</PresentationFormat>
  <Paragraphs>116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template_01</vt:lpstr>
      <vt:lpstr>Patrones de Diseño Para Persistencia y Transferencia</vt:lpstr>
      <vt:lpstr>Que son los patrones de persistencia?</vt:lpstr>
      <vt:lpstr>Patrones de persistencia</vt:lpstr>
      <vt:lpstr>Unit of Work</vt:lpstr>
      <vt:lpstr>Active Record</vt:lpstr>
      <vt:lpstr>Row Data Gateway</vt:lpstr>
      <vt:lpstr>Table Data Gateway (DAO)</vt:lpstr>
      <vt:lpstr>Data Mapper</vt:lpstr>
      <vt:lpstr>Repositorio 1/2</vt:lpstr>
      <vt:lpstr>Repositorio 2/2</vt:lpstr>
      <vt:lpstr>Que son los patrones de transferencia?</vt:lpstr>
      <vt:lpstr>Data Transfer Object</vt:lpstr>
      <vt:lpstr>Remote Facade</vt:lpstr>
      <vt:lpstr>Ejercicio teórico</vt:lpstr>
      <vt:lpstr>Ejercicio práctico</vt:lpstr>
      <vt:lpstr>Presentación de PowerPoint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HTML5, CSS, Javascript</dc:title>
  <dc:creator>WinuE</dc:creator>
  <cp:lastModifiedBy>Sebastian Nagy</cp:lastModifiedBy>
  <cp:revision>104</cp:revision>
  <dcterms:created xsi:type="dcterms:W3CDTF">2012-04-20T02:37:57Z</dcterms:created>
  <dcterms:modified xsi:type="dcterms:W3CDTF">2015-06-25T18:26:20Z</dcterms:modified>
</cp:coreProperties>
</file>