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0" r:id="rId6"/>
    <p:sldId id="271" r:id="rId7"/>
    <p:sldId id="263" r:id="rId8"/>
    <p:sldId id="260" r:id="rId9"/>
    <p:sldId id="261" r:id="rId10"/>
    <p:sldId id="262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4" r:id="rId26"/>
    <p:sldId id="28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03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>
      <p:cViewPr varScale="1">
        <p:scale>
          <a:sx n="59" d="100"/>
          <a:sy n="59" d="100"/>
        </p:scale>
        <p:origin x="-16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9079-E722-4D16-8319-9D9D8B8CC9F2}" type="datetimeFigureOut">
              <a:rPr lang="es-AR" smtClean="0"/>
              <a:t>05/12/2014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CC689-64E2-4F08-BCEA-B727E64943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07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Scouts rule: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"Always leave the campground cleaner than you found it." If you find a mess on the ground, you clean it up regardless of who might have made the mess. You intentionally improve the environment for the next group of campers.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C689-64E2-4F08-BCEA-B727E6494386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202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Divergent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AR" dirty="0" smtClean="0"/>
              <a:t>:</a:t>
            </a:r>
            <a:r>
              <a:rPr lang="es-AR" baseline="0" dirty="0" smtClean="0"/>
              <a:t> 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síntoma se presenta cuando en una clase se producen cambios de diferentes maneras por diferentes motivos. Las clases que suelen tener este síntoma tienen varias responsabilidades y baja cohesión.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C689-64E2-4F08-BCEA-B727E6494386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786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err="1" smtClean="0"/>
              <a:t>Middle</a:t>
            </a:r>
            <a:r>
              <a:rPr lang="es-AR" b="1" dirty="0" smtClean="0"/>
              <a:t> </a:t>
            </a:r>
            <a:r>
              <a:rPr lang="es-AR" b="1" dirty="0" err="1" smtClean="0"/>
              <a:t>man</a:t>
            </a:r>
            <a:r>
              <a:rPr lang="es-AR" b="1" dirty="0" smtClean="0"/>
              <a:t>: </a:t>
            </a:r>
            <a:r>
              <a:rPr lang="es-AR" dirty="0" smtClean="0"/>
              <a:t>Es cuando una clase, en la mayoría de sus métodos delega toda la responsabilidad a otras clases quienes realmente resuelven el problema. Por lo tanto se debería llamar a las clases que saben resolverlo y no a la clase intermedia.</a:t>
            </a:r>
          </a:p>
          <a:p>
            <a:r>
              <a:rPr lang="es-AR" b="1" dirty="0" err="1" smtClean="0"/>
              <a:t>Solution</a:t>
            </a:r>
            <a:r>
              <a:rPr lang="es-AR" b="1" dirty="0" smtClean="0"/>
              <a:t> </a:t>
            </a:r>
            <a:r>
              <a:rPr lang="es-AR" b="1" dirty="0" err="1" smtClean="0"/>
              <a:t>Sprawl</a:t>
            </a:r>
            <a:r>
              <a:rPr lang="es-AR" b="1" dirty="0" smtClean="0"/>
              <a:t>: </a:t>
            </a:r>
            <a:r>
              <a:rPr lang="es-AR" dirty="0" smtClean="0"/>
              <a:t>Es cuando una clase para llevar a cabo una responsabilidad “habla” con muchas clases. </a:t>
            </a:r>
          </a:p>
          <a:p>
            <a:r>
              <a:rPr lang="es-AR" b="1" dirty="0" err="1" smtClean="0"/>
              <a:t>Feature</a:t>
            </a:r>
            <a:r>
              <a:rPr lang="es-AR" b="1" dirty="0" smtClean="0"/>
              <a:t> </a:t>
            </a:r>
            <a:r>
              <a:rPr lang="es-AR" b="1" dirty="0" err="1" smtClean="0"/>
              <a:t>envy</a:t>
            </a:r>
            <a:r>
              <a:rPr lang="es-AR" b="1" dirty="0" smtClean="0"/>
              <a:t>: </a:t>
            </a:r>
            <a:r>
              <a:rPr lang="es-AR" b="0" dirty="0" smtClean="0"/>
              <a:t>C</a:t>
            </a:r>
            <a:r>
              <a:rPr lang="es-AR" dirty="0" smtClean="0"/>
              <a:t>uando una clase utiliza varios atributos de otra clase para realizar alguna tarea. En lugar de eso debería delegar dicha tarea a la clase que tiene dicha información.</a:t>
            </a:r>
          </a:p>
          <a:p>
            <a:r>
              <a:rPr lang="es-AR" b="1" dirty="0" err="1" smtClean="0"/>
              <a:t>Inappropriate</a:t>
            </a:r>
            <a:r>
              <a:rPr lang="es-AR" b="1" baseline="0" dirty="0" smtClean="0"/>
              <a:t> </a:t>
            </a:r>
            <a:r>
              <a:rPr lang="es-AR" b="1" baseline="0" dirty="0" err="1" smtClean="0"/>
              <a:t>intimacy</a:t>
            </a:r>
            <a:r>
              <a:rPr lang="es-AR" b="1" baseline="0" dirty="0" smtClean="0"/>
              <a:t>:</a:t>
            </a:r>
            <a:r>
              <a:rPr lang="es-AR" baseline="0" dirty="0" smtClean="0"/>
              <a:t> cuando un objeto conoce demasiado de otro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C689-64E2-4F08-BCEA-B727E6494386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663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Discutir por que un </a:t>
            </a:r>
            <a:r>
              <a:rPr lang="es-AR" dirty="0" err="1" smtClean="0"/>
              <a:t>value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object</a:t>
            </a:r>
            <a:r>
              <a:rPr lang="es-AR" baseline="0" dirty="0" smtClean="0"/>
              <a:t> o un DTO no es data </a:t>
            </a:r>
            <a:r>
              <a:rPr lang="es-AR" baseline="0" dirty="0" err="1" smtClean="0"/>
              <a:t>class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C689-64E2-4F08-BCEA-B727E6494386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999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Algún </a:t>
            </a:r>
            <a:r>
              <a:rPr lang="es-AR" dirty="0" err="1" smtClean="0"/>
              <a:t>smell</a:t>
            </a:r>
            <a:r>
              <a:rPr lang="es-AR" dirty="0" smtClean="0"/>
              <a:t> más acá!?</a:t>
            </a:r>
            <a:r>
              <a:rPr lang="es-AR" baseline="0" dirty="0" smtClean="0"/>
              <a:t> </a:t>
            </a:r>
            <a:r>
              <a:rPr lang="es-AR" baseline="0" dirty="0" smtClean="0">
                <a:sym typeface="Wingdings" panose="05000000000000000000" pitchFamily="2" charset="2"/>
              </a:rPr>
              <a:t> Data </a:t>
            </a:r>
            <a:r>
              <a:rPr lang="es-AR" baseline="0" dirty="0" err="1" smtClean="0">
                <a:sym typeface="Wingdings" panose="05000000000000000000" pitchFamily="2" charset="2"/>
              </a:rPr>
              <a:t>clump</a:t>
            </a:r>
            <a:r>
              <a:rPr lang="es-AR" baseline="0" dirty="0" smtClean="0">
                <a:sym typeface="Wingdings" panose="05000000000000000000" pitchFamily="2" charset="2"/>
              </a:rPr>
              <a:t>!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C689-64E2-4F08-BCEA-B727E6494386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145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 cstate="print"/>
          <a:srcRect t="1060"/>
          <a:stretch>
            <a:fillRect/>
          </a:stretch>
        </p:blipFill>
        <p:spPr bwMode="auto">
          <a:xfrm>
            <a:off x="1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9058" y="3429000"/>
            <a:ext cx="4529142" cy="147002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9058" y="5143512"/>
            <a:ext cx="4543412" cy="1428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05/12/2014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00"/>
              </a:buClr>
              <a:defRPr sz="2400">
                <a:latin typeface="Trebuchet MS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09F8A38-D7BF-4891-8F9E-895B9C1DA592}" type="datetimeFigureOut">
              <a:rPr lang="es-ES" smtClean="0"/>
              <a:pPr/>
              <a:t>05/12/2014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8 Conector recto"/>
          <p:cNvCxnSpPr/>
          <p:nvPr userDrawn="1"/>
        </p:nvCxnSpPr>
        <p:spPr>
          <a:xfrm rot="10800000">
            <a:off x="2857488" y="1500174"/>
            <a:ext cx="5857916" cy="1588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05/12/2014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05/12/2014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05/12/2014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Mis Documentos en E\varios\engee\PPT\1 copy 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 t="1060"/>
          <a:stretch>
            <a:fillRect/>
          </a:stretch>
        </p:blipFill>
        <p:spPr bwMode="auto">
          <a:xfrm>
            <a:off x="0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8A38-D7BF-4891-8F9E-895B9C1DA592}" type="datetimeFigureOut">
              <a:rPr lang="es-ES" smtClean="0"/>
              <a:pPr/>
              <a:t>05/12/2014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Smells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Código que huele mal…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 </a:t>
            </a:r>
            <a:r>
              <a:rPr lang="es-ES" dirty="0" err="1"/>
              <a:t>Preventers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Estos </a:t>
            </a:r>
            <a:r>
              <a:rPr lang="es-ES" dirty="0" err="1"/>
              <a:t>smells</a:t>
            </a:r>
            <a:r>
              <a:rPr lang="es-ES" dirty="0"/>
              <a:t> dificultan la posibilidad de realizar cambios en nuestro software o de simplemente seguir avanzando en el desarrollo. Violan la regla sugerida por </a:t>
            </a:r>
            <a:r>
              <a:rPr lang="es-ES" dirty="0" err="1"/>
              <a:t>Fowler</a:t>
            </a:r>
            <a:r>
              <a:rPr lang="es-ES" dirty="0"/>
              <a:t> y Beck, que dice que las clases y los posibles cambios deben tener una relación de uno a uno.</a:t>
            </a:r>
            <a:br>
              <a:rPr lang="es-ES" dirty="0"/>
            </a:br>
            <a:endParaRPr lang="es-ES" dirty="0"/>
          </a:p>
          <a:p>
            <a:r>
              <a:rPr lang="es-ES" dirty="0" err="1"/>
              <a:t>Divergent</a:t>
            </a:r>
            <a:r>
              <a:rPr lang="es-ES" dirty="0"/>
              <a:t> </a:t>
            </a:r>
            <a:r>
              <a:rPr lang="es-ES" dirty="0" err="1"/>
              <a:t>Change</a:t>
            </a:r>
            <a:endParaRPr lang="es-ES" dirty="0"/>
          </a:p>
          <a:p>
            <a:r>
              <a:rPr lang="es-ES" i="1" dirty="0" err="1">
                <a:solidFill>
                  <a:srgbClr val="C00000"/>
                </a:solidFill>
              </a:rPr>
              <a:t>Shotgun</a:t>
            </a:r>
            <a:r>
              <a:rPr lang="es-ES" i="1" dirty="0">
                <a:solidFill>
                  <a:srgbClr val="C00000"/>
                </a:solidFill>
              </a:rPr>
              <a:t> </a:t>
            </a:r>
            <a:r>
              <a:rPr lang="es-ES" i="1" dirty="0" err="1">
                <a:solidFill>
                  <a:srgbClr val="C00000"/>
                </a:solidFill>
              </a:rPr>
              <a:t>surgery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i="1" dirty="0" err="1">
                <a:solidFill>
                  <a:srgbClr val="C00000"/>
                </a:solidFill>
              </a:rPr>
              <a:t>Parallel</a:t>
            </a:r>
            <a:r>
              <a:rPr lang="es-ES" i="1" dirty="0">
                <a:solidFill>
                  <a:srgbClr val="C00000"/>
                </a:solidFill>
              </a:rPr>
              <a:t> </a:t>
            </a:r>
            <a:r>
              <a:rPr lang="es-ES" i="1" dirty="0" err="1">
                <a:solidFill>
                  <a:srgbClr val="C00000"/>
                </a:solidFill>
              </a:rPr>
              <a:t>Inheritance</a:t>
            </a:r>
            <a:r>
              <a:rPr lang="es-ES" i="1" dirty="0">
                <a:solidFill>
                  <a:srgbClr val="C00000"/>
                </a:solidFill>
              </a:rPr>
              <a:t> </a:t>
            </a:r>
            <a:r>
              <a:rPr lang="es-ES" i="1" dirty="0" err="1">
                <a:solidFill>
                  <a:srgbClr val="C00000"/>
                </a:solidFill>
              </a:rPr>
              <a:t>Hierarchies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dirty="0" err="1"/>
              <a:t>Combinatorial</a:t>
            </a:r>
            <a:r>
              <a:rPr lang="es-ES" dirty="0"/>
              <a:t> </a:t>
            </a:r>
            <a:r>
              <a:rPr lang="es-ES" dirty="0" err="1"/>
              <a:t>Explosion</a:t>
            </a:r>
            <a:endParaRPr lang="es-ES" dirty="0"/>
          </a:p>
          <a:p>
            <a:r>
              <a:rPr lang="es-ES" dirty="0" err="1"/>
              <a:t>Magic</a:t>
            </a:r>
            <a:r>
              <a:rPr lang="es-ES" dirty="0"/>
              <a:t> </a:t>
            </a:r>
            <a:r>
              <a:rPr lang="es-ES" dirty="0" err="1"/>
              <a:t>Number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35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Dispensables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s-ES" dirty="0" smtClean="0"/>
              <a:t>Estos </a:t>
            </a:r>
            <a:r>
              <a:rPr lang="es-ES" dirty="0" err="1"/>
              <a:t>Smells</a:t>
            </a:r>
            <a:r>
              <a:rPr lang="es-ES" dirty="0"/>
              <a:t> tienen en común la existencia de algún elemento innecesario que debería ser removido del código fuente.</a:t>
            </a:r>
            <a:br>
              <a:rPr lang="es-ES" dirty="0"/>
            </a:br>
            <a:endParaRPr lang="es-ES" dirty="0"/>
          </a:p>
          <a:p>
            <a:r>
              <a:rPr lang="es-ES" dirty="0" err="1"/>
              <a:t>Lazy</a:t>
            </a:r>
            <a:r>
              <a:rPr lang="es-ES" dirty="0"/>
              <a:t> </a:t>
            </a:r>
            <a:r>
              <a:rPr lang="es-ES" dirty="0" err="1"/>
              <a:t>class</a:t>
            </a:r>
            <a:endParaRPr lang="es-ES" dirty="0"/>
          </a:p>
          <a:p>
            <a:r>
              <a:rPr lang="es-ES" i="1" dirty="0">
                <a:solidFill>
                  <a:srgbClr val="C00000"/>
                </a:solidFill>
              </a:rPr>
              <a:t>Data </a:t>
            </a:r>
            <a:r>
              <a:rPr lang="es-ES" i="1" dirty="0" err="1">
                <a:solidFill>
                  <a:srgbClr val="C00000"/>
                </a:solidFill>
              </a:rPr>
              <a:t>class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dirty="0" err="1"/>
              <a:t>Duplicate</a:t>
            </a:r>
            <a:r>
              <a:rPr lang="es-ES" dirty="0"/>
              <a:t> </a:t>
            </a:r>
            <a:r>
              <a:rPr lang="es-ES" dirty="0" err="1"/>
              <a:t>code</a:t>
            </a:r>
            <a:endParaRPr lang="es-ES" dirty="0"/>
          </a:p>
          <a:p>
            <a:r>
              <a:rPr lang="es-ES" dirty="0" err="1"/>
              <a:t>Dead</a:t>
            </a:r>
            <a:r>
              <a:rPr lang="es-ES" dirty="0"/>
              <a:t> </a:t>
            </a:r>
            <a:r>
              <a:rPr lang="es-ES" dirty="0" err="1"/>
              <a:t>code</a:t>
            </a:r>
            <a:endParaRPr lang="es-ES" dirty="0"/>
          </a:p>
          <a:p>
            <a:r>
              <a:rPr lang="es-ES" dirty="0" err="1"/>
              <a:t>Speculative</a:t>
            </a:r>
            <a:r>
              <a:rPr lang="es-ES" dirty="0"/>
              <a:t> </a:t>
            </a:r>
            <a:r>
              <a:rPr lang="es-ES" dirty="0" err="1"/>
              <a:t>generality</a:t>
            </a:r>
            <a:endParaRPr lang="es-ES" dirty="0"/>
          </a:p>
          <a:p>
            <a:r>
              <a:rPr lang="es-ES" i="1" dirty="0" err="1">
                <a:solidFill>
                  <a:srgbClr val="C00000"/>
                </a:solidFill>
              </a:rPr>
              <a:t>Comments</a:t>
            </a:r>
            <a:endParaRPr lang="es-ES" i="1" dirty="0">
              <a:solidFill>
                <a:srgbClr val="C0000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99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Couplers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s-ES" dirty="0" smtClean="0"/>
              <a:t>Son </a:t>
            </a:r>
            <a:r>
              <a:rPr lang="es-ES" dirty="0" err="1"/>
              <a:t>smells</a:t>
            </a:r>
            <a:r>
              <a:rPr lang="es-ES" dirty="0"/>
              <a:t> que alertan sobre problemas en el manejo del acoplamiento entre componentes, pudiendo ser este excesivo y o mal diseñado</a:t>
            </a:r>
            <a:r>
              <a:rPr lang="es-ES" dirty="0" smtClean="0"/>
              <a:t>.</a:t>
            </a:r>
          </a:p>
          <a:p>
            <a:r>
              <a:rPr lang="es-ES" i="1" dirty="0" err="1" smtClean="0">
                <a:solidFill>
                  <a:srgbClr val="C00000"/>
                </a:solidFill>
              </a:rPr>
              <a:t>Features</a:t>
            </a:r>
            <a:r>
              <a:rPr lang="es-ES" i="1" dirty="0" smtClean="0">
                <a:solidFill>
                  <a:srgbClr val="C00000"/>
                </a:solidFill>
              </a:rPr>
              <a:t> </a:t>
            </a:r>
            <a:r>
              <a:rPr lang="es-ES" i="1" dirty="0" err="1" smtClean="0">
                <a:solidFill>
                  <a:srgbClr val="C00000"/>
                </a:solidFill>
              </a:rPr>
              <a:t>envy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dirty="0" err="1" smtClean="0"/>
              <a:t>Inappropriate</a:t>
            </a:r>
            <a:r>
              <a:rPr lang="es-ES" dirty="0" smtClean="0"/>
              <a:t> </a:t>
            </a:r>
            <a:r>
              <a:rPr lang="es-ES" dirty="0" err="1" smtClean="0"/>
              <a:t>intimacy</a:t>
            </a:r>
            <a:endParaRPr lang="es-ES" dirty="0" smtClean="0"/>
          </a:p>
          <a:p>
            <a:r>
              <a:rPr lang="es-ES" i="1" dirty="0" err="1" smtClean="0">
                <a:solidFill>
                  <a:srgbClr val="C00000"/>
                </a:solidFill>
              </a:rPr>
              <a:t>Message</a:t>
            </a:r>
            <a:r>
              <a:rPr lang="es-ES" i="1" dirty="0" smtClean="0">
                <a:solidFill>
                  <a:srgbClr val="C00000"/>
                </a:solidFill>
              </a:rPr>
              <a:t> </a:t>
            </a:r>
            <a:r>
              <a:rPr lang="es-ES" i="1" dirty="0" err="1" smtClean="0">
                <a:solidFill>
                  <a:srgbClr val="C00000"/>
                </a:solidFill>
              </a:rPr>
              <a:t>Chain</a:t>
            </a:r>
            <a:endParaRPr lang="es-ES" i="1" dirty="0" smtClean="0">
              <a:solidFill>
                <a:srgbClr val="C00000"/>
              </a:solidFill>
            </a:endParaRPr>
          </a:p>
          <a:p>
            <a:r>
              <a:rPr lang="es-ES" dirty="0" err="1" smtClean="0"/>
              <a:t>Middle</a:t>
            </a:r>
            <a:r>
              <a:rPr lang="es-ES" dirty="0" smtClean="0"/>
              <a:t> </a:t>
            </a:r>
            <a:r>
              <a:rPr lang="es-ES" dirty="0" err="1" smtClean="0"/>
              <a:t>man</a:t>
            </a:r>
            <a:endParaRPr lang="es-ES" dirty="0" smtClean="0"/>
          </a:p>
          <a:p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/>
              <a:t>Sprawl</a:t>
            </a:r>
            <a:endParaRPr lang="es-ES" dirty="0"/>
          </a:p>
          <a:p>
            <a:pPr lvl="1"/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93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Ejemplos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91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Data </a:t>
            </a:r>
            <a:r>
              <a:rPr lang="es-AR" dirty="0" err="1" smtClean="0"/>
              <a:t>Class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Clases</a:t>
            </a:r>
            <a:r>
              <a:rPr lang="en-US" dirty="0" smtClean="0"/>
              <a:t> con </a:t>
            </a:r>
            <a:r>
              <a:rPr lang="en-US" dirty="0" err="1" smtClean="0"/>
              <a:t>atributos</a:t>
            </a:r>
            <a:r>
              <a:rPr lang="en-US" dirty="0" smtClean="0"/>
              <a:t> y no mucho </a:t>
            </a:r>
            <a:r>
              <a:rPr lang="en-US" dirty="0" err="1" smtClean="0"/>
              <a:t>más</a:t>
            </a:r>
            <a:endParaRPr lang="en-US" dirty="0" smtClean="0"/>
          </a:p>
          <a:p>
            <a:r>
              <a:rPr lang="en-US" dirty="0" err="1" smtClean="0"/>
              <a:t>Sín</a:t>
            </a:r>
            <a:r>
              <a:rPr lang="en-US" dirty="0" smtClean="0"/>
              <a:t> </a:t>
            </a:r>
            <a:r>
              <a:rPr lang="en-US" dirty="0" err="1" smtClean="0"/>
              <a:t>lógica</a:t>
            </a:r>
            <a:r>
              <a:rPr lang="en-US" dirty="0" smtClean="0"/>
              <a:t> de </a:t>
            </a:r>
            <a:r>
              <a:rPr lang="en-US" dirty="0" err="1" smtClean="0"/>
              <a:t>negocio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Indicio</a:t>
            </a:r>
            <a:r>
              <a:rPr lang="en-US" dirty="0" smtClean="0">
                <a:sym typeface="Wingdings" panose="05000000000000000000" pitchFamily="2" charset="2"/>
              </a:rPr>
              <a:t> de “</a:t>
            </a:r>
            <a:r>
              <a:rPr lang="en-US" dirty="0" err="1" smtClean="0">
                <a:sym typeface="Wingdings" panose="05000000000000000000" pitchFamily="2" charset="2"/>
              </a:rPr>
              <a:t>Modelo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dominio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anémico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s-AR" dirty="0" smtClean="0"/>
              <a:t>¿</a:t>
            </a:r>
            <a:r>
              <a:rPr lang="es-AR" dirty="0" err="1" smtClean="0"/>
              <a:t>Value</a:t>
            </a:r>
            <a:r>
              <a:rPr lang="es-AR" dirty="0" smtClean="0"/>
              <a:t> </a:t>
            </a:r>
            <a:r>
              <a:rPr lang="es-AR" dirty="0" err="1" smtClean="0"/>
              <a:t>Objects</a:t>
            </a:r>
            <a:r>
              <a:rPr lang="es-AR" dirty="0" smtClean="0"/>
              <a:t> ?</a:t>
            </a:r>
            <a:endParaRPr lang="es-AR" dirty="0"/>
          </a:p>
          <a:p>
            <a:r>
              <a:rPr lang="es-AR" dirty="0" smtClean="0"/>
              <a:t>¿Data </a:t>
            </a:r>
            <a:r>
              <a:rPr lang="es-AR" dirty="0" err="1" smtClean="0"/>
              <a:t>Tranfer</a:t>
            </a:r>
            <a:r>
              <a:rPr lang="es-AR" dirty="0" smtClean="0"/>
              <a:t> </a:t>
            </a:r>
            <a:r>
              <a:rPr lang="es-AR" dirty="0" err="1" smtClean="0"/>
              <a:t>Objects</a:t>
            </a:r>
            <a:r>
              <a:rPr lang="es-AR" dirty="0" smtClean="0"/>
              <a:t> (</a:t>
            </a:r>
            <a:r>
              <a:rPr lang="es-AR" dirty="0" err="1" smtClean="0"/>
              <a:t>DTOs</a:t>
            </a:r>
            <a:r>
              <a:rPr lang="es-AR" dirty="0" smtClean="0"/>
              <a:t>) 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92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Comments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</p:spPr>
      </p:pic>
    </p:spTree>
    <p:extLst>
      <p:ext uri="{BB962C8B-B14F-4D97-AF65-F5344CB8AC3E}">
        <p14:creationId xmlns:p14="http://schemas.microsoft.com/office/powerpoint/2010/main" val="16401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Feature</a:t>
            </a:r>
            <a:r>
              <a:rPr lang="es-AR" dirty="0" smtClean="0"/>
              <a:t> </a:t>
            </a:r>
            <a:r>
              <a:rPr lang="es-AR" dirty="0" err="1" smtClean="0"/>
              <a:t>Envy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5616624" cy="5301208"/>
          </a:xfrm>
        </p:spPr>
      </p:pic>
    </p:spTree>
    <p:extLst>
      <p:ext uri="{BB962C8B-B14F-4D97-AF65-F5344CB8AC3E}">
        <p14:creationId xmlns:p14="http://schemas.microsoft.com/office/powerpoint/2010/main" val="25999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Shotgun</a:t>
            </a:r>
            <a:r>
              <a:rPr lang="es-AR" dirty="0"/>
              <a:t> </a:t>
            </a:r>
            <a:r>
              <a:rPr lang="es-AR" dirty="0" err="1"/>
              <a:t>surgery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Parallel</a:t>
            </a:r>
            <a:r>
              <a:rPr lang="es-AR" dirty="0"/>
              <a:t> </a:t>
            </a:r>
            <a:r>
              <a:rPr lang="es-AR" dirty="0" err="1"/>
              <a:t>Inheritance</a:t>
            </a:r>
            <a:r>
              <a:rPr lang="es-AR" dirty="0"/>
              <a:t> </a:t>
            </a:r>
            <a:r>
              <a:rPr lang="es-AR" dirty="0" err="1"/>
              <a:t>Hierarchies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568952" cy="5040560"/>
          </a:xfrm>
        </p:spPr>
      </p:pic>
    </p:spTree>
    <p:extLst>
      <p:ext uri="{BB962C8B-B14F-4D97-AF65-F5344CB8AC3E}">
        <p14:creationId xmlns:p14="http://schemas.microsoft.com/office/powerpoint/2010/main" val="2475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Data </a:t>
            </a:r>
            <a:r>
              <a:rPr lang="es-AR" dirty="0" err="1"/>
              <a:t>Clump</a:t>
            </a:r>
            <a:endParaRPr lang="es-AR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600200"/>
            <a:ext cx="619268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Clasificación</a:t>
            </a:r>
          </a:p>
          <a:p>
            <a:r>
              <a:rPr lang="es-ES" dirty="0" smtClean="0"/>
              <a:t>Ejemplos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Long </a:t>
            </a:r>
            <a:r>
              <a:rPr lang="es-AR" dirty="0" err="1"/>
              <a:t>Parameter</a:t>
            </a:r>
            <a:r>
              <a:rPr lang="es-AR" dirty="0"/>
              <a:t> </a:t>
            </a:r>
            <a:r>
              <a:rPr lang="es-AR" dirty="0" err="1"/>
              <a:t>List</a:t>
            </a:r>
            <a:endParaRPr lang="es-AR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24" y="2420888"/>
            <a:ext cx="89644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Temporary</a:t>
            </a:r>
            <a:r>
              <a:rPr lang="es-AR" dirty="0"/>
              <a:t> Field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00808"/>
            <a:ext cx="89289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Switch</a:t>
            </a:r>
            <a:r>
              <a:rPr lang="es-AR" dirty="0"/>
              <a:t> </a:t>
            </a:r>
            <a:r>
              <a:rPr lang="en-US" dirty="0"/>
              <a:t>Statements 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712968" cy="4896544"/>
          </a:xfrm>
        </p:spPr>
      </p:pic>
    </p:spTree>
    <p:extLst>
      <p:ext uri="{BB962C8B-B14F-4D97-AF65-F5344CB8AC3E}">
        <p14:creationId xmlns:p14="http://schemas.microsoft.com/office/powerpoint/2010/main" val="260450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Message</a:t>
            </a:r>
            <a:r>
              <a:rPr lang="es-AR" dirty="0"/>
              <a:t> </a:t>
            </a:r>
            <a:r>
              <a:rPr lang="es-AR" dirty="0" err="1"/>
              <a:t>Chain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678"/>
            <a:ext cx="8784976" cy="5068682"/>
          </a:xfrm>
        </p:spPr>
      </p:pic>
    </p:spTree>
    <p:extLst>
      <p:ext uri="{BB962C8B-B14F-4D97-AF65-F5344CB8AC3E}">
        <p14:creationId xmlns:p14="http://schemas.microsoft.com/office/powerpoint/2010/main" val="11776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Cierre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4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Conclusión</a:t>
            </a:r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406336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¿Preguntas?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1"/>
          </a:xfrm>
        </p:spPr>
      </p:pic>
    </p:spTree>
    <p:extLst>
      <p:ext uri="{BB962C8B-B14F-4D97-AF65-F5344CB8AC3E}">
        <p14:creationId xmlns:p14="http://schemas.microsoft.com/office/powerpoint/2010/main" val="122407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es un </a:t>
            </a:r>
            <a:r>
              <a:rPr lang="es-AR" dirty="0" err="1" smtClean="0"/>
              <a:t>code</a:t>
            </a:r>
            <a:r>
              <a:rPr lang="es-AR" dirty="0" smtClean="0"/>
              <a:t> </a:t>
            </a:r>
            <a:r>
              <a:rPr lang="es-AR" dirty="0" err="1" smtClean="0"/>
              <a:t>smell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es-AR" dirty="0"/>
              <a:t>Wikipedia:</a:t>
            </a:r>
          </a:p>
          <a:p>
            <a:pPr marL="457200" lvl="1" indent="0">
              <a:buNone/>
            </a:pPr>
            <a:r>
              <a:rPr lang="es-AR" i="1" dirty="0"/>
              <a:t>Un “</a:t>
            </a:r>
            <a:r>
              <a:rPr lang="es-AR" i="1" dirty="0" err="1"/>
              <a:t>Code</a:t>
            </a:r>
            <a:r>
              <a:rPr lang="es-AR" i="1" dirty="0"/>
              <a:t> </a:t>
            </a:r>
            <a:r>
              <a:rPr lang="es-AR" i="1" dirty="0" err="1"/>
              <a:t>Smell</a:t>
            </a:r>
            <a:r>
              <a:rPr lang="es-AR" i="1" dirty="0"/>
              <a:t>” es un síntoma que encontramos </a:t>
            </a:r>
            <a:r>
              <a:rPr lang="es-AR" i="1" dirty="0" smtClean="0"/>
              <a:t>en </a:t>
            </a:r>
            <a:r>
              <a:rPr lang="es-AR" i="1" dirty="0"/>
              <a:t>el código que </a:t>
            </a:r>
            <a:r>
              <a:rPr lang="es-AR" i="1" dirty="0" smtClean="0"/>
              <a:t>indica un posible </a:t>
            </a:r>
            <a:r>
              <a:rPr lang="es-AR" i="1" dirty="0"/>
              <a:t>problema más </a:t>
            </a:r>
            <a:r>
              <a:rPr lang="es-AR" i="1" dirty="0" smtClean="0"/>
              <a:t>profundo.</a:t>
            </a:r>
            <a:br>
              <a:rPr lang="es-AR" i="1" dirty="0" smtClean="0"/>
            </a:br>
            <a:r>
              <a:rPr lang="es-AR" i="1" dirty="0" smtClean="0"/>
              <a:t/>
            </a:r>
            <a:br>
              <a:rPr lang="es-AR" i="1" dirty="0" smtClean="0"/>
            </a:br>
            <a:r>
              <a:rPr lang="es-AR" i="1" dirty="0" smtClean="0"/>
              <a:t>Los </a:t>
            </a:r>
            <a:r>
              <a:rPr lang="es-AR" i="1" dirty="0" err="1" smtClean="0"/>
              <a:t>code</a:t>
            </a:r>
            <a:r>
              <a:rPr lang="es-AR" i="1" dirty="0" smtClean="0"/>
              <a:t> </a:t>
            </a:r>
            <a:r>
              <a:rPr lang="es-AR" i="1" dirty="0" err="1" smtClean="0"/>
              <a:t>smells</a:t>
            </a:r>
            <a:r>
              <a:rPr lang="es-AR" i="1" dirty="0" smtClean="0"/>
              <a:t> entrenan tu nariz para que te diga:</a:t>
            </a:r>
          </a:p>
          <a:p>
            <a:pPr lvl="1"/>
            <a:r>
              <a:rPr lang="es-AR" i="1" dirty="0" smtClean="0"/>
              <a:t>Cuándo </a:t>
            </a:r>
            <a:r>
              <a:rPr lang="es-AR" i="1" dirty="0" err="1" smtClean="0"/>
              <a:t>refactorizar</a:t>
            </a:r>
            <a:endParaRPr lang="es-AR" i="1" dirty="0" smtClean="0"/>
          </a:p>
          <a:p>
            <a:pPr lvl="1"/>
            <a:r>
              <a:rPr lang="es-AR" i="1" dirty="0" smtClean="0"/>
              <a:t>Qué </a:t>
            </a:r>
            <a:r>
              <a:rPr lang="es-AR" i="1" dirty="0" err="1" smtClean="0"/>
              <a:t>refactorizar</a:t>
            </a:r>
            <a:endParaRPr lang="es-AR" i="1" dirty="0" smtClean="0"/>
          </a:p>
          <a:p>
            <a:pPr lvl="1"/>
            <a:r>
              <a:rPr lang="es-AR" i="1" dirty="0" smtClean="0"/>
              <a:t>Cómo </a:t>
            </a:r>
            <a:r>
              <a:rPr lang="es-AR" i="1" dirty="0" err="1" smtClean="0"/>
              <a:t>refactorizar</a:t>
            </a:r>
            <a:endParaRPr lang="es-AR" i="1" dirty="0" smtClean="0"/>
          </a:p>
          <a:p>
            <a:r>
              <a:rPr lang="es-AR" dirty="0" smtClean="0"/>
              <a:t>En “criollo”</a:t>
            </a:r>
          </a:p>
          <a:p>
            <a:pPr marL="400050" lvl="1" indent="0">
              <a:buNone/>
            </a:pPr>
            <a:r>
              <a:rPr lang="es-AR" dirty="0" smtClean="0"/>
              <a:t>Es código que funciona pero que en un futuro podría no hacerlo.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26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hacer con los </a:t>
            </a:r>
            <a:r>
              <a:rPr lang="es-AR" dirty="0" err="1" smtClean="0"/>
              <a:t>code</a:t>
            </a:r>
            <a:r>
              <a:rPr lang="es-AR" dirty="0" smtClean="0"/>
              <a:t> </a:t>
            </a:r>
            <a:r>
              <a:rPr lang="es-AR" dirty="0" err="1" smtClean="0"/>
              <a:t>smells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err="1" smtClean="0"/>
              <a:t>Refactoring</a:t>
            </a:r>
            <a:endParaRPr lang="es-AR" b="1" dirty="0" smtClean="0"/>
          </a:p>
          <a:p>
            <a:pPr marL="400050" lvl="1" indent="0">
              <a:buNone/>
            </a:pPr>
            <a:r>
              <a:rPr lang="es-AR" i="1" dirty="0" smtClean="0"/>
              <a:t>Proceso </a:t>
            </a:r>
            <a:r>
              <a:rPr lang="es-AR" i="1" dirty="0"/>
              <a:t>de mejorar la calidad del código fuente sin alterar su funcionalidad.</a:t>
            </a:r>
          </a:p>
          <a:p>
            <a:pPr lvl="1"/>
            <a:r>
              <a:rPr lang="es-AR" dirty="0" smtClean="0"/>
              <a:t>No es una bala de plata, son guías.</a:t>
            </a:r>
          </a:p>
          <a:p>
            <a:pPr lvl="1"/>
            <a:r>
              <a:rPr lang="es-AR" dirty="0" smtClean="0"/>
              <a:t>Lo más importante es el criterio del desarrollador</a:t>
            </a:r>
          </a:p>
          <a:p>
            <a:pPr lvl="1"/>
            <a:endParaRPr lang="es-AR" i="1" dirty="0" smtClean="0"/>
          </a:p>
          <a:p>
            <a:pPr marL="457200" lvl="1" indent="0">
              <a:buNone/>
            </a:pPr>
            <a:r>
              <a:rPr lang="es-AR" i="1" dirty="0" smtClean="0"/>
              <a:t>Se recomienda hacer test unitarios antes de </a:t>
            </a:r>
            <a:r>
              <a:rPr lang="es-AR" i="1" dirty="0" err="1" smtClean="0"/>
              <a:t>refactorizar</a:t>
            </a:r>
            <a:r>
              <a:rPr lang="es-AR" i="1" dirty="0" smtClean="0"/>
              <a:t>!</a:t>
            </a:r>
            <a:endParaRPr lang="es-AR" i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22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¿Por qué </a:t>
            </a:r>
            <a:r>
              <a:rPr lang="es-AR" dirty="0" err="1" smtClean="0"/>
              <a:t>refactorizar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err="1" smtClean="0"/>
              <a:t>Cualquier</a:t>
            </a:r>
            <a:r>
              <a:rPr lang="en-US" i="1" dirty="0" smtClean="0"/>
              <a:t> tonto </a:t>
            </a:r>
            <a:r>
              <a:rPr lang="en-US" i="1" dirty="0" err="1" smtClean="0"/>
              <a:t>puede</a:t>
            </a:r>
            <a:r>
              <a:rPr lang="en-US" i="1" dirty="0" smtClean="0"/>
              <a:t> </a:t>
            </a:r>
            <a:r>
              <a:rPr lang="en-US" i="1" dirty="0" err="1" smtClean="0"/>
              <a:t>escribir</a:t>
            </a:r>
            <a:r>
              <a:rPr lang="en-US" i="1" dirty="0" smtClean="0"/>
              <a:t> </a:t>
            </a:r>
            <a:r>
              <a:rPr lang="en-US" i="1" dirty="0" err="1" smtClean="0"/>
              <a:t>código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computadora</a:t>
            </a:r>
            <a:r>
              <a:rPr lang="en-US" i="1" dirty="0" smtClean="0"/>
              <a:t> </a:t>
            </a:r>
            <a:r>
              <a:rPr lang="en-US" i="1" dirty="0" err="1" smtClean="0"/>
              <a:t>entienda</a:t>
            </a:r>
            <a:r>
              <a:rPr lang="en-US" i="1" dirty="0" smtClean="0"/>
              <a:t>. Los </a:t>
            </a:r>
            <a:r>
              <a:rPr lang="en-US" i="1" dirty="0" err="1" smtClean="0"/>
              <a:t>buenos</a:t>
            </a:r>
            <a:r>
              <a:rPr lang="en-US" i="1" dirty="0" smtClean="0"/>
              <a:t> </a:t>
            </a:r>
            <a:r>
              <a:rPr lang="en-US" i="1" dirty="0" err="1" smtClean="0"/>
              <a:t>programadores</a:t>
            </a:r>
            <a:r>
              <a:rPr lang="en-US" i="1" dirty="0" smtClean="0"/>
              <a:t> </a:t>
            </a:r>
            <a:r>
              <a:rPr lang="en-US" i="1" dirty="0" err="1" smtClean="0"/>
              <a:t>escriben</a:t>
            </a:r>
            <a:r>
              <a:rPr lang="en-US" i="1" dirty="0" smtClean="0"/>
              <a:t> </a:t>
            </a:r>
            <a:r>
              <a:rPr lang="en-US" i="1" dirty="0" err="1" smtClean="0"/>
              <a:t>código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los </a:t>
            </a:r>
            <a:r>
              <a:rPr lang="en-US" i="1" dirty="0" err="1" smtClean="0"/>
              <a:t>humanos</a:t>
            </a:r>
            <a:r>
              <a:rPr lang="en-US" i="1" dirty="0" smtClean="0"/>
              <a:t> </a:t>
            </a:r>
            <a:r>
              <a:rPr lang="en-US" i="1" dirty="0" err="1" smtClean="0"/>
              <a:t>entienden</a:t>
            </a:r>
            <a:r>
              <a:rPr lang="en-US" i="1" dirty="0" smtClean="0"/>
              <a:t>.</a:t>
            </a:r>
            <a:r>
              <a:rPr lang="en-US" dirty="0" smtClean="0"/>
              <a:t>” </a:t>
            </a:r>
            <a:r>
              <a:rPr lang="en-US" sz="1900" dirty="0" smtClean="0"/>
              <a:t>- </a:t>
            </a:r>
            <a:r>
              <a:rPr lang="en-US" sz="1900" b="1" i="1" dirty="0" smtClean="0"/>
              <a:t>Refactoring</a:t>
            </a:r>
            <a:r>
              <a:rPr lang="en-US" sz="1900" b="1" i="1" dirty="0"/>
              <a:t>: Improving the Design of Existing Code</a:t>
            </a:r>
            <a:endParaRPr lang="en-US" sz="1900" b="1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Código más legible</a:t>
            </a:r>
          </a:p>
          <a:p>
            <a:r>
              <a:rPr lang="es-AR" dirty="0" smtClean="0"/>
              <a:t>Fácil encontrar bugs</a:t>
            </a:r>
          </a:p>
          <a:p>
            <a:r>
              <a:rPr lang="es-AR" dirty="0" smtClean="0"/>
              <a:t>Se aprenden principios de diseño</a:t>
            </a:r>
          </a:p>
          <a:p>
            <a:r>
              <a:rPr lang="es-AR" dirty="0" smtClean="0"/>
              <a:t>Descubrir nuevas abstracciones</a:t>
            </a:r>
          </a:p>
          <a:p>
            <a:r>
              <a:rPr lang="es-AR" dirty="0" smtClean="0"/>
              <a:t>Código limpio y </a:t>
            </a:r>
            <a:r>
              <a:rPr lang="es-AR" dirty="0" err="1" smtClean="0"/>
              <a:t>mantenible</a:t>
            </a:r>
            <a:endParaRPr lang="es-AR" dirty="0" smtClean="0"/>
          </a:p>
          <a:p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boy</a:t>
            </a:r>
            <a:r>
              <a:rPr lang="es-AR" dirty="0" smtClean="0"/>
              <a:t> scout rule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76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27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Clasificación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7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Bloaters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s-ES" dirty="0" smtClean="0"/>
              <a:t>Agrupa </a:t>
            </a:r>
            <a:r>
              <a:rPr lang="es-ES" dirty="0" err="1"/>
              <a:t>smells</a:t>
            </a:r>
            <a:r>
              <a:rPr lang="es-ES" dirty="0"/>
              <a:t> que indican la existencia de algún aspecto que con el tiempo y el crecimiento pueden volver incontrolable el código.</a:t>
            </a:r>
            <a:br>
              <a:rPr lang="es-ES" dirty="0"/>
            </a:br>
            <a:endParaRPr lang="es-ES" dirty="0"/>
          </a:p>
          <a:p>
            <a:r>
              <a:rPr lang="es-ES" dirty="0"/>
              <a:t>Long </a:t>
            </a:r>
            <a:r>
              <a:rPr lang="es-ES" dirty="0" err="1"/>
              <a:t>method</a:t>
            </a:r>
            <a:endParaRPr lang="es-ES" dirty="0"/>
          </a:p>
          <a:p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class</a:t>
            </a:r>
            <a:endParaRPr lang="es-ES" dirty="0"/>
          </a:p>
          <a:p>
            <a:r>
              <a:rPr lang="es-ES" dirty="0" err="1"/>
              <a:t>Primitive</a:t>
            </a:r>
            <a:r>
              <a:rPr lang="es-ES" dirty="0"/>
              <a:t> </a:t>
            </a:r>
            <a:r>
              <a:rPr lang="es-ES" dirty="0" err="1"/>
              <a:t>obsession</a:t>
            </a:r>
            <a:endParaRPr lang="es-ES" dirty="0"/>
          </a:p>
          <a:p>
            <a:r>
              <a:rPr lang="es-ES" i="1" dirty="0">
                <a:solidFill>
                  <a:srgbClr val="C00000"/>
                </a:solidFill>
              </a:rPr>
              <a:t>Long </a:t>
            </a:r>
            <a:r>
              <a:rPr lang="es-ES" i="1" dirty="0" err="1">
                <a:solidFill>
                  <a:srgbClr val="C00000"/>
                </a:solidFill>
              </a:rPr>
              <a:t>parameter</a:t>
            </a:r>
            <a:r>
              <a:rPr lang="es-ES" i="1" dirty="0">
                <a:solidFill>
                  <a:srgbClr val="C00000"/>
                </a:solidFill>
              </a:rPr>
              <a:t> </a:t>
            </a:r>
            <a:r>
              <a:rPr lang="es-ES" i="1" dirty="0" err="1">
                <a:solidFill>
                  <a:srgbClr val="C00000"/>
                </a:solidFill>
              </a:rPr>
              <a:t>list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i="1" dirty="0" smtClean="0">
                <a:solidFill>
                  <a:srgbClr val="C00000"/>
                </a:solidFill>
              </a:rPr>
              <a:t>Data </a:t>
            </a:r>
            <a:r>
              <a:rPr lang="es-ES" i="1" dirty="0" err="1" smtClean="0">
                <a:solidFill>
                  <a:srgbClr val="C00000"/>
                </a:solidFill>
              </a:rPr>
              <a:t>clumps</a:t>
            </a:r>
            <a:endParaRPr lang="es-ES" i="1" dirty="0">
              <a:solidFill>
                <a:srgbClr val="C0000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51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Object</a:t>
            </a:r>
            <a:r>
              <a:rPr lang="es-ES" dirty="0"/>
              <a:t> </a:t>
            </a:r>
            <a:r>
              <a:rPr lang="es-ES" dirty="0" err="1"/>
              <a:t>Orientation</a:t>
            </a:r>
            <a:r>
              <a:rPr lang="es-ES" dirty="0"/>
              <a:t> </a:t>
            </a:r>
            <a:r>
              <a:rPr lang="es-ES" dirty="0" err="1"/>
              <a:t>Abusers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s-ES" dirty="0" smtClean="0"/>
              <a:t>El </a:t>
            </a:r>
            <a:r>
              <a:rPr lang="es-ES" dirty="0"/>
              <a:t>común denominador de este tipo de </a:t>
            </a:r>
            <a:r>
              <a:rPr lang="es-ES" dirty="0" err="1"/>
              <a:t>smells</a:t>
            </a:r>
            <a:r>
              <a:rPr lang="es-ES" dirty="0"/>
              <a:t> es que representan casos donde la solución no explota completamente las posibilidades del diseño orientado a objetos.</a:t>
            </a:r>
            <a:br>
              <a:rPr lang="es-ES" dirty="0"/>
            </a:br>
            <a:endParaRPr lang="es-ES" dirty="0"/>
          </a:p>
          <a:p>
            <a:r>
              <a:rPr lang="es-ES" i="1" dirty="0" err="1">
                <a:solidFill>
                  <a:srgbClr val="C00000"/>
                </a:solidFill>
              </a:rPr>
              <a:t>Switch</a:t>
            </a:r>
            <a:r>
              <a:rPr lang="es-ES" i="1" dirty="0">
                <a:solidFill>
                  <a:srgbClr val="C00000"/>
                </a:solidFill>
              </a:rPr>
              <a:t> </a:t>
            </a:r>
            <a:r>
              <a:rPr lang="es-ES" i="1" dirty="0" err="1">
                <a:solidFill>
                  <a:srgbClr val="C00000"/>
                </a:solidFill>
              </a:rPr>
              <a:t>statements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i="1" dirty="0" err="1">
                <a:solidFill>
                  <a:srgbClr val="C00000"/>
                </a:solidFill>
              </a:rPr>
              <a:t>Temporary</a:t>
            </a:r>
            <a:r>
              <a:rPr lang="es-ES" i="1" dirty="0">
                <a:solidFill>
                  <a:srgbClr val="C00000"/>
                </a:solidFill>
              </a:rPr>
              <a:t> </a:t>
            </a:r>
            <a:r>
              <a:rPr lang="es-ES" i="1" dirty="0" err="1">
                <a:solidFill>
                  <a:srgbClr val="C00000"/>
                </a:solidFill>
              </a:rPr>
              <a:t>field</a:t>
            </a:r>
            <a:endParaRPr lang="es-ES" i="1" dirty="0">
              <a:solidFill>
                <a:srgbClr val="C00000"/>
              </a:solidFill>
            </a:endParaRPr>
          </a:p>
          <a:p>
            <a:r>
              <a:rPr lang="es-ES" dirty="0" err="1"/>
              <a:t>Refused</a:t>
            </a:r>
            <a:r>
              <a:rPr lang="es-ES" dirty="0"/>
              <a:t> </a:t>
            </a:r>
            <a:r>
              <a:rPr lang="es-ES" dirty="0" err="1"/>
              <a:t>bequest</a:t>
            </a:r>
            <a:endParaRPr lang="es-ES" dirty="0"/>
          </a:p>
          <a:p>
            <a:r>
              <a:rPr lang="es-ES" dirty="0" err="1"/>
              <a:t>Alternative</a:t>
            </a:r>
            <a:r>
              <a:rPr lang="es-ES" dirty="0"/>
              <a:t> </a:t>
            </a:r>
            <a:r>
              <a:rPr lang="es-ES" dirty="0" err="1"/>
              <a:t>Classes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Interfaces</a:t>
            </a:r>
          </a:p>
          <a:p>
            <a:r>
              <a:rPr lang="es-ES" dirty="0" err="1"/>
              <a:t>Conditional</a:t>
            </a:r>
            <a:r>
              <a:rPr lang="es-ES" dirty="0"/>
              <a:t> </a:t>
            </a:r>
            <a:r>
              <a:rPr lang="es-ES" dirty="0" err="1"/>
              <a:t>complexity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93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01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template_01</Template>
  <TotalTime>582</TotalTime>
  <Words>587</Words>
  <Application>Microsoft Office PowerPoint</Application>
  <PresentationFormat>Presentación en pantalla (4:3)</PresentationFormat>
  <Paragraphs>100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template_01</vt:lpstr>
      <vt:lpstr>Code Smells</vt:lpstr>
      <vt:lpstr>Agenda</vt:lpstr>
      <vt:lpstr>¿Qué es un code smell?</vt:lpstr>
      <vt:lpstr>¿Qué hacer con los code smells?</vt:lpstr>
      <vt:lpstr>¿Por qué refactorizar?</vt:lpstr>
      <vt:lpstr>Presentación de PowerPoint</vt:lpstr>
      <vt:lpstr>Clasificación</vt:lpstr>
      <vt:lpstr>The Bloaters</vt:lpstr>
      <vt:lpstr>The Object Orientation Abusers</vt:lpstr>
      <vt:lpstr>The Change Preventers</vt:lpstr>
      <vt:lpstr>The Dispensables</vt:lpstr>
      <vt:lpstr>The Couplers</vt:lpstr>
      <vt:lpstr>Ejemplos</vt:lpstr>
      <vt:lpstr>Data Class</vt:lpstr>
      <vt:lpstr>Comments</vt:lpstr>
      <vt:lpstr>Feature Envy</vt:lpstr>
      <vt:lpstr>Shotgun surgery</vt:lpstr>
      <vt:lpstr>Parallel Inheritance Hierarchies</vt:lpstr>
      <vt:lpstr>Data Clump</vt:lpstr>
      <vt:lpstr>Long Parameter List</vt:lpstr>
      <vt:lpstr>Temporary Field</vt:lpstr>
      <vt:lpstr>Switch Statements </vt:lpstr>
      <vt:lpstr>Message Chain</vt:lpstr>
      <vt:lpstr>Cierre</vt:lpstr>
      <vt:lpstr>Conclusión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Grosso</dc:creator>
  <cp:lastModifiedBy>Andres Grosso</cp:lastModifiedBy>
  <cp:revision>30</cp:revision>
  <dcterms:created xsi:type="dcterms:W3CDTF">2014-10-27T13:16:36Z</dcterms:created>
  <dcterms:modified xsi:type="dcterms:W3CDTF">2014-12-05T19:14:01Z</dcterms:modified>
</cp:coreProperties>
</file>