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78" r:id="rId3"/>
    <p:sldId id="286" r:id="rId4"/>
    <p:sldId id="258" r:id="rId5"/>
    <p:sldId id="281" r:id="rId6"/>
    <p:sldId id="262" r:id="rId7"/>
    <p:sldId id="272" r:id="rId8"/>
    <p:sldId id="273" r:id="rId9"/>
    <p:sldId id="261" r:id="rId10"/>
    <p:sldId id="265" r:id="rId11"/>
    <p:sldId id="283" r:id="rId12"/>
    <p:sldId id="287" r:id="rId13"/>
    <p:sldId id="274" r:id="rId14"/>
    <p:sldId id="293" r:id="rId15"/>
    <p:sldId id="284" r:id="rId16"/>
    <p:sldId id="257" r:id="rId17"/>
    <p:sldId id="297" r:id="rId18"/>
    <p:sldId id="294" r:id="rId19"/>
    <p:sldId id="295" r:id="rId20"/>
    <p:sldId id="285" r:id="rId21"/>
    <p:sldId id="288" r:id="rId22"/>
    <p:sldId id="296" r:id="rId23"/>
    <p:sldId id="289" r:id="rId24"/>
    <p:sldId id="263" r:id="rId25"/>
    <p:sldId id="264" r:id="rId26"/>
    <p:sldId id="276" r:id="rId27"/>
    <p:sldId id="299" r:id="rId28"/>
    <p:sldId id="275" r:id="rId29"/>
    <p:sldId id="300" r:id="rId30"/>
    <p:sldId id="302" r:id="rId31"/>
    <p:sldId id="298" r:id="rId32"/>
    <p:sldId id="290" r:id="rId33"/>
    <p:sldId id="292" r:id="rId34"/>
    <p:sldId id="301" r:id="rId35"/>
    <p:sldId id="260" r:id="rId36"/>
    <p:sldId id="271" r:id="rId37"/>
    <p:sldId id="291" r:id="rId38"/>
    <p:sldId id="268" r:id="rId39"/>
    <p:sldId id="279" r:id="rId40"/>
    <p:sldId id="280" r:id="rId41"/>
    <p:sldId id="266" r:id="rId42"/>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A803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3179" autoAdjust="0"/>
  </p:normalViewPr>
  <p:slideViewPr>
    <p:cSldViewPr>
      <p:cViewPr varScale="1">
        <p:scale>
          <a:sx n="49" d="100"/>
          <a:sy n="49" d="100"/>
        </p:scale>
        <p:origin x="-1902"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AR"/>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346E3BA-BFEA-4A66-AFE4-08C6AEAEAE43}" type="datetimeFigureOut">
              <a:rPr lang="es-AR" smtClean="0"/>
              <a:t>18/07/2014</a:t>
            </a:fld>
            <a:endParaRPr lang="es-AR"/>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AR"/>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AR"/>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E30963D-CAB9-4C7F-8CDA-547423302A62}" type="slidenum">
              <a:rPr lang="es-AR" smtClean="0"/>
              <a:t>‹Nº›</a:t>
            </a:fld>
            <a:endParaRPr lang="es-AR"/>
          </a:p>
        </p:txBody>
      </p:sp>
    </p:spTree>
    <p:extLst>
      <p:ext uri="{BB962C8B-B14F-4D97-AF65-F5344CB8AC3E}">
        <p14:creationId xmlns:p14="http://schemas.microsoft.com/office/powerpoint/2010/main" val="29980650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www.caminoagil.com/p/glosario.html#epic" TargetMode="External"/><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1" i="0" kern="1200" dirty="0" smtClean="0">
                <a:solidFill>
                  <a:schemeClr val="tx1"/>
                </a:solidFill>
                <a:effectLst/>
                <a:latin typeface="+mn-lt"/>
                <a:ea typeface="+mn-ea"/>
                <a:cs typeface="+mn-cs"/>
              </a:rPr>
              <a:t>IEEE: </a:t>
            </a:r>
            <a:r>
              <a:rPr lang="en-US" sz="1200" b="0" i="1" kern="1200" dirty="0" smtClean="0">
                <a:solidFill>
                  <a:schemeClr val="tx1"/>
                </a:solidFill>
                <a:effectLst/>
                <a:latin typeface="+mn-lt"/>
                <a:ea typeface="+mn-ea"/>
                <a:cs typeface="+mn-cs"/>
              </a:rPr>
              <a:t>Institute of Electrical and Electronics Engineers</a:t>
            </a:r>
            <a:endParaRPr lang="es-AR" sz="1200" b="1" i="0" kern="1200" dirty="0" smtClean="0">
              <a:solidFill>
                <a:schemeClr val="tx1"/>
              </a:solidFill>
              <a:effectLst/>
              <a:latin typeface="+mn-lt"/>
              <a:ea typeface="+mn-ea"/>
              <a:cs typeface="+mn-cs"/>
            </a:endParaRPr>
          </a:p>
          <a:p>
            <a:r>
              <a:rPr lang="es-AR" sz="1200" b="1" i="0" kern="1200" dirty="0" smtClean="0">
                <a:solidFill>
                  <a:schemeClr val="tx1"/>
                </a:solidFill>
                <a:effectLst/>
                <a:latin typeface="+mn-lt"/>
                <a:ea typeface="+mn-ea"/>
                <a:cs typeface="+mn-cs"/>
              </a:rPr>
              <a:t>Funcional: </a:t>
            </a:r>
            <a:r>
              <a:rPr lang="es-AR" sz="1200" b="0" i="0" kern="1200" dirty="0" smtClean="0">
                <a:solidFill>
                  <a:schemeClr val="tx1"/>
                </a:solidFill>
                <a:effectLst/>
                <a:latin typeface="+mn-lt"/>
                <a:ea typeface="+mn-ea"/>
                <a:cs typeface="+mn-cs"/>
              </a:rPr>
              <a:t>Un requerimiento Funcional es aquel que describe una funcionalidad o un servicio que el sistema debe realizar o proveer.</a:t>
            </a:r>
          </a:p>
          <a:p>
            <a:endParaRPr lang="es-AR" sz="1200" b="0" i="0" kern="1200" dirty="0" smtClean="0">
              <a:solidFill>
                <a:schemeClr val="tx1"/>
              </a:solidFill>
              <a:effectLst/>
              <a:latin typeface="+mn-lt"/>
              <a:ea typeface="+mn-ea"/>
              <a:cs typeface="+mn-cs"/>
            </a:endParaRPr>
          </a:p>
          <a:p>
            <a:r>
              <a:rPr lang="es-AR" sz="1200" b="1" i="0" kern="1200" dirty="0" smtClean="0">
                <a:solidFill>
                  <a:schemeClr val="tx1"/>
                </a:solidFill>
                <a:effectLst/>
                <a:latin typeface="+mn-lt"/>
                <a:ea typeface="+mn-ea"/>
                <a:cs typeface="+mn-cs"/>
              </a:rPr>
              <a:t>No funcional: </a:t>
            </a:r>
            <a:r>
              <a:rPr lang="es-AR" sz="1200" b="0" i="0" kern="1200" dirty="0" smtClean="0">
                <a:solidFill>
                  <a:schemeClr val="tx1"/>
                </a:solidFill>
                <a:effectLst/>
                <a:latin typeface="+mn-lt"/>
                <a:ea typeface="+mn-ea"/>
                <a:cs typeface="+mn-cs"/>
              </a:rPr>
              <a:t>Un requerimiento No Funcional es una restricción del producto, de la organización, del ambiente, etc. Describe, como debe comportarse el sistema o que debe ofrecer técnicamente.</a:t>
            </a:r>
          </a:p>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4</a:t>
            </a:fld>
            <a:endParaRPr lang="es-AR"/>
          </a:p>
        </p:txBody>
      </p:sp>
    </p:spTree>
    <p:extLst>
      <p:ext uri="{BB962C8B-B14F-4D97-AF65-F5344CB8AC3E}">
        <p14:creationId xmlns:p14="http://schemas.microsoft.com/office/powerpoint/2010/main" val="7436516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AR" dirty="0" smtClean="0"/>
              <a:t>Requisitos significativos para la ARQ</a:t>
            </a:r>
          </a:p>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22</a:t>
            </a:fld>
            <a:endParaRPr lang="es-AR"/>
          </a:p>
        </p:txBody>
      </p:sp>
    </p:spTree>
    <p:extLst>
      <p:ext uri="{BB962C8B-B14F-4D97-AF65-F5344CB8AC3E}">
        <p14:creationId xmlns:p14="http://schemas.microsoft.com/office/powerpoint/2010/main" val="291590497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smtClean="0"/>
              <a:t>DSS: </a:t>
            </a:r>
            <a:r>
              <a:rPr lang="es-AR" dirty="0" smtClean="0"/>
              <a:t>Diagramas de Secuencia de Sistema</a:t>
            </a:r>
          </a:p>
          <a:p>
            <a:endParaRPr lang="es-AR" dirty="0" smtClean="0"/>
          </a:p>
          <a:p>
            <a:r>
              <a:rPr lang="es-AR" dirty="0" smtClean="0"/>
              <a:t>Rojo: personalmente les veo más valor y uso</a:t>
            </a:r>
            <a:r>
              <a:rPr lang="es-AR" baseline="0" dirty="0" smtClean="0"/>
              <a:t> de forma frecuente.</a:t>
            </a:r>
          </a:p>
          <a:p>
            <a:r>
              <a:rPr lang="es-AR" baseline="0" dirty="0" smtClean="0"/>
              <a:t>Amarillo: veo que un diagrama de secuencia de sistema (DSS) podría aportar valor, un diagrama de secuencia de un escenario de CU.</a:t>
            </a:r>
          </a:p>
          <a:p>
            <a:r>
              <a:rPr lang="es-AR" baseline="0" dirty="0" smtClean="0"/>
              <a:t>El resto salvo escenarios muy concretos y específicos no veo tanto valor.</a:t>
            </a:r>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23</a:t>
            </a:fld>
            <a:endParaRPr lang="es-AR"/>
          </a:p>
        </p:txBody>
      </p:sp>
    </p:spTree>
    <p:extLst>
      <p:ext uri="{BB962C8B-B14F-4D97-AF65-F5344CB8AC3E}">
        <p14:creationId xmlns:p14="http://schemas.microsoft.com/office/powerpoint/2010/main" val="8019392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24</a:t>
            </a:fld>
            <a:endParaRPr lang="es-AR"/>
          </a:p>
        </p:txBody>
      </p:sp>
    </p:spTree>
    <p:extLst>
      <p:ext uri="{BB962C8B-B14F-4D97-AF65-F5344CB8AC3E}">
        <p14:creationId xmlns:p14="http://schemas.microsoft.com/office/powerpoint/2010/main" val="358966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sz="1200" b="0" i="0" kern="1200" dirty="0" smtClean="0">
                <a:solidFill>
                  <a:schemeClr val="tx1"/>
                </a:solidFill>
                <a:effectLst/>
                <a:latin typeface="+mn-lt"/>
                <a:ea typeface="+mn-ea"/>
                <a:cs typeface="+mn-cs"/>
              </a:rPr>
              <a:t>On top of the card, the </a:t>
            </a:r>
            <a:r>
              <a:rPr lang="en-US" sz="1200" b="1" i="0" kern="1200" dirty="0" smtClean="0">
                <a:solidFill>
                  <a:schemeClr val="tx1"/>
                </a:solidFill>
                <a:effectLst/>
                <a:latin typeface="+mn-lt"/>
                <a:ea typeface="+mn-ea"/>
                <a:cs typeface="+mn-cs"/>
              </a:rPr>
              <a:t>class</a:t>
            </a:r>
            <a:r>
              <a:rPr lang="en-US" sz="1200" b="0" i="0" kern="1200" dirty="0" smtClean="0">
                <a:solidFill>
                  <a:schemeClr val="tx1"/>
                </a:solidFill>
                <a:effectLst/>
                <a:latin typeface="+mn-lt"/>
                <a:ea typeface="+mn-ea"/>
                <a:cs typeface="+mn-cs"/>
              </a:rPr>
              <a:t> name</a:t>
            </a:r>
          </a:p>
          <a:p>
            <a:r>
              <a:rPr lang="en-US" sz="1200" b="0" i="0" kern="1200" dirty="0" smtClean="0">
                <a:solidFill>
                  <a:schemeClr val="tx1"/>
                </a:solidFill>
                <a:effectLst/>
                <a:latin typeface="+mn-lt"/>
                <a:ea typeface="+mn-ea"/>
                <a:cs typeface="+mn-cs"/>
              </a:rPr>
              <a:t>On the left, the </a:t>
            </a:r>
            <a:r>
              <a:rPr lang="en-US" sz="1200" b="1" i="0" kern="1200" dirty="0" smtClean="0">
                <a:solidFill>
                  <a:schemeClr val="tx1"/>
                </a:solidFill>
                <a:effectLst/>
                <a:latin typeface="+mn-lt"/>
                <a:ea typeface="+mn-ea"/>
                <a:cs typeface="+mn-cs"/>
              </a:rPr>
              <a:t>responsibilities</a:t>
            </a:r>
            <a:r>
              <a:rPr lang="en-US" sz="1200" b="0" i="0" kern="1200" dirty="0" smtClean="0">
                <a:solidFill>
                  <a:schemeClr val="tx1"/>
                </a:solidFill>
                <a:effectLst/>
                <a:latin typeface="+mn-lt"/>
                <a:ea typeface="+mn-ea"/>
                <a:cs typeface="+mn-cs"/>
              </a:rPr>
              <a:t> of the class</a:t>
            </a:r>
          </a:p>
          <a:p>
            <a:r>
              <a:rPr lang="en-US" sz="1200" b="0" i="0" kern="1200" dirty="0" smtClean="0">
                <a:solidFill>
                  <a:schemeClr val="tx1"/>
                </a:solidFill>
                <a:effectLst/>
                <a:latin typeface="+mn-lt"/>
                <a:ea typeface="+mn-ea"/>
                <a:cs typeface="+mn-cs"/>
              </a:rPr>
              <a:t>On the right, </a:t>
            </a:r>
            <a:r>
              <a:rPr lang="en-US" sz="1200" b="1" i="0" kern="1200" dirty="0" smtClean="0">
                <a:solidFill>
                  <a:schemeClr val="tx1"/>
                </a:solidFill>
                <a:effectLst/>
                <a:latin typeface="+mn-lt"/>
                <a:ea typeface="+mn-ea"/>
                <a:cs typeface="+mn-cs"/>
              </a:rPr>
              <a:t>collaborators</a:t>
            </a:r>
            <a:r>
              <a:rPr lang="en-US" sz="1200" b="0" i="0" kern="1200" dirty="0" smtClean="0">
                <a:solidFill>
                  <a:schemeClr val="tx1"/>
                </a:solidFill>
                <a:effectLst/>
                <a:latin typeface="+mn-lt"/>
                <a:ea typeface="+mn-ea"/>
                <a:cs typeface="+mn-cs"/>
              </a:rPr>
              <a:t> (other classes) with which this class interacts to fulfill its responsibilities</a:t>
            </a:r>
          </a:p>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25</a:t>
            </a:fld>
            <a:endParaRPr lang="es-AR"/>
          </a:p>
        </p:txBody>
      </p:sp>
    </p:spTree>
    <p:extLst>
      <p:ext uri="{BB962C8B-B14F-4D97-AF65-F5344CB8AC3E}">
        <p14:creationId xmlns:p14="http://schemas.microsoft.com/office/powerpoint/2010/main" val="35836963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smtClean="0"/>
              <a:t>Datos</a:t>
            </a:r>
          </a:p>
          <a:p>
            <a:pPr marL="171450" indent="-171450">
              <a:buFont typeface="Arial" pitchFamily="34" charset="0"/>
              <a:buChar char="•"/>
            </a:pPr>
            <a:r>
              <a:rPr lang="es-AR" dirty="0" smtClean="0"/>
              <a:t>id</a:t>
            </a:r>
          </a:p>
          <a:p>
            <a:pPr marL="171450" indent="-171450">
              <a:buFont typeface="Arial" pitchFamily="34" charset="0"/>
              <a:buChar char="•"/>
            </a:pPr>
            <a:r>
              <a:rPr lang="es-AR" dirty="0" smtClean="0"/>
              <a:t>nombre</a:t>
            </a:r>
          </a:p>
          <a:p>
            <a:pPr marL="171450" indent="-171450">
              <a:buFont typeface="Arial" pitchFamily="34" charset="0"/>
              <a:buChar char="•"/>
            </a:pPr>
            <a:r>
              <a:rPr lang="es-AR" dirty="0" smtClean="0"/>
              <a:t>referencias cruzadas</a:t>
            </a:r>
          </a:p>
          <a:p>
            <a:pPr marL="171450" indent="-171450">
              <a:buFont typeface="Arial" pitchFamily="34" charset="0"/>
              <a:buChar char="•"/>
            </a:pPr>
            <a:r>
              <a:rPr lang="es-AR" dirty="0" smtClean="0"/>
              <a:t>creado por</a:t>
            </a:r>
          </a:p>
          <a:p>
            <a:pPr marL="171450" indent="-171450">
              <a:buFont typeface="Arial" pitchFamily="34" charset="0"/>
              <a:buChar char="•"/>
            </a:pPr>
            <a:r>
              <a:rPr lang="es-AR" dirty="0" smtClean="0"/>
              <a:t>ultima actualización por</a:t>
            </a:r>
          </a:p>
          <a:p>
            <a:pPr marL="171450" indent="-171450">
              <a:buFont typeface="Arial" pitchFamily="34" charset="0"/>
              <a:buChar char="•"/>
            </a:pPr>
            <a:r>
              <a:rPr lang="es-AR" dirty="0" smtClean="0"/>
              <a:t>fecha de creación</a:t>
            </a:r>
          </a:p>
          <a:p>
            <a:pPr marL="171450" indent="-171450">
              <a:buFont typeface="Arial" pitchFamily="34" charset="0"/>
              <a:buChar char="•"/>
            </a:pPr>
            <a:r>
              <a:rPr lang="es-AR" dirty="0" smtClean="0"/>
              <a:t>fecha de ultima actualización</a:t>
            </a:r>
          </a:p>
          <a:p>
            <a:pPr marL="171450" indent="-171450">
              <a:buFont typeface="Arial" pitchFamily="34" charset="0"/>
              <a:buChar char="•"/>
            </a:pPr>
            <a:r>
              <a:rPr lang="es-AR" dirty="0" smtClean="0"/>
              <a:t>actores</a:t>
            </a:r>
          </a:p>
          <a:p>
            <a:pPr marL="171450" indent="-171450">
              <a:buFont typeface="Arial" pitchFamily="34" charset="0"/>
              <a:buChar char="•"/>
            </a:pPr>
            <a:r>
              <a:rPr lang="es-AR" dirty="0" smtClean="0"/>
              <a:t>descripción</a:t>
            </a:r>
          </a:p>
          <a:p>
            <a:pPr marL="171450" indent="-171450">
              <a:buFont typeface="Arial" pitchFamily="34" charset="0"/>
              <a:buChar char="•"/>
            </a:pPr>
            <a:r>
              <a:rPr lang="es-AR" dirty="0" err="1" smtClean="0"/>
              <a:t>trigger</a:t>
            </a:r>
            <a:endParaRPr lang="es-AR" dirty="0" smtClean="0"/>
          </a:p>
          <a:p>
            <a:pPr marL="171450" indent="-171450">
              <a:buFont typeface="Arial" pitchFamily="34" charset="0"/>
              <a:buChar char="•"/>
            </a:pPr>
            <a:r>
              <a:rPr lang="es-AR" dirty="0" smtClean="0"/>
              <a:t>pre-condición</a:t>
            </a:r>
          </a:p>
          <a:p>
            <a:pPr marL="171450" indent="-171450">
              <a:buFont typeface="Arial" pitchFamily="34" charset="0"/>
              <a:buChar char="•"/>
            </a:pPr>
            <a:r>
              <a:rPr lang="es-AR" dirty="0" smtClean="0"/>
              <a:t>post-condición</a:t>
            </a:r>
          </a:p>
          <a:p>
            <a:pPr marL="171450" indent="-171450">
              <a:buFont typeface="Arial" pitchFamily="34" charset="0"/>
              <a:buChar char="•"/>
            </a:pPr>
            <a:r>
              <a:rPr lang="es-AR" dirty="0" smtClean="0"/>
              <a:t>flujo normal</a:t>
            </a:r>
          </a:p>
          <a:p>
            <a:pPr marL="171450" indent="-171450">
              <a:buFont typeface="Arial" pitchFamily="34" charset="0"/>
              <a:buChar char="•"/>
            </a:pPr>
            <a:r>
              <a:rPr lang="es-AR" dirty="0" smtClean="0"/>
              <a:t>flujos alternativos</a:t>
            </a:r>
          </a:p>
          <a:p>
            <a:pPr marL="171450" indent="-171450">
              <a:buFont typeface="Arial" pitchFamily="34" charset="0"/>
              <a:buChar char="•"/>
            </a:pPr>
            <a:r>
              <a:rPr lang="es-AR" dirty="0" err="1" smtClean="0"/>
              <a:t>includes</a:t>
            </a:r>
            <a:endParaRPr lang="es-AR" dirty="0" smtClean="0"/>
          </a:p>
          <a:p>
            <a:pPr marL="171450" indent="-171450">
              <a:buFont typeface="Arial" pitchFamily="34" charset="0"/>
              <a:buChar char="•"/>
            </a:pPr>
            <a:r>
              <a:rPr lang="es-AR" dirty="0" smtClean="0"/>
              <a:t>frecuencia de uso</a:t>
            </a:r>
          </a:p>
          <a:p>
            <a:pPr marL="171450" indent="-171450">
              <a:buFont typeface="Arial" pitchFamily="34" charset="0"/>
              <a:buChar char="•"/>
            </a:pPr>
            <a:r>
              <a:rPr lang="es-AR" dirty="0" smtClean="0"/>
              <a:t>reglas de negocio</a:t>
            </a:r>
          </a:p>
          <a:p>
            <a:pPr marL="171450" indent="-171450">
              <a:buFont typeface="Arial" pitchFamily="34" charset="0"/>
              <a:buChar char="•"/>
            </a:pPr>
            <a:r>
              <a:rPr lang="es-AR" dirty="0" smtClean="0"/>
              <a:t>requerimientos especiales</a:t>
            </a:r>
          </a:p>
          <a:p>
            <a:pPr marL="171450" indent="-171450">
              <a:buFont typeface="Arial" pitchFamily="34" charset="0"/>
              <a:buChar char="•"/>
            </a:pPr>
            <a:r>
              <a:rPr lang="es-AR" dirty="0" smtClean="0"/>
              <a:t>notas y asunto</a:t>
            </a:r>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26</a:t>
            </a:fld>
            <a:endParaRPr lang="es-AR"/>
          </a:p>
        </p:txBody>
      </p:sp>
    </p:spTree>
    <p:extLst>
      <p:ext uri="{BB962C8B-B14F-4D97-AF65-F5344CB8AC3E}">
        <p14:creationId xmlns:p14="http://schemas.microsoft.com/office/powerpoint/2010/main" val="34609350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n-US" b="1" dirty="0" smtClean="0"/>
              <a:t>Independent: </a:t>
            </a:r>
            <a:r>
              <a:rPr lang="en-US" dirty="0" smtClean="0"/>
              <a:t>The user story should be self-contained, in a way that there is no inherent dependency on another user story.</a:t>
            </a:r>
          </a:p>
          <a:p>
            <a:r>
              <a:rPr lang="en-US" b="1" dirty="0" smtClean="0"/>
              <a:t>Negotiable: </a:t>
            </a:r>
            <a:r>
              <a:rPr lang="en-US" dirty="0" smtClean="0"/>
              <a:t>User stories, up until they are part of an iteration, can always be changed and rewritten.</a:t>
            </a:r>
          </a:p>
          <a:p>
            <a:r>
              <a:rPr lang="en-US" b="1" dirty="0" smtClean="0"/>
              <a:t>Valuable: </a:t>
            </a:r>
            <a:r>
              <a:rPr lang="en-US" dirty="0" smtClean="0"/>
              <a:t>A user story must deliver value to the end user.</a:t>
            </a:r>
          </a:p>
          <a:p>
            <a:r>
              <a:rPr lang="en-US" b="1" dirty="0" smtClean="0"/>
              <a:t>Estimate-able: </a:t>
            </a:r>
            <a:r>
              <a:rPr lang="en-US" dirty="0" smtClean="0"/>
              <a:t>You must always be able to estimate the size of a user story.</a:t>
            </a:r>
          </a:p>
          <a:p>
            <a:r>
              <a:rPr lang="en-US" b="1" dirty="0" smtClean="0"/>
              <a:t>Sized: </a:t>
            </a:r>
            <a:r>
              <a:rPr lang="en-US" dirty="0" smtClean="0"/>
              <a:t>appropriately or Small. User stories should not be so big as to become impossible to plan/task/prioritize with a certain level of certainty.</a:t>
            </a:r>
          </a:p>
          <a:p>
            <a:r>
              <a:rPr lang="en-US" b="1" dirty="0" smtClean="0"/>
              <a:t>Testable: </a:t>
            </a:r>
            <a:r>
              <a:rPr lang="en-US" dirty="0" smtClean="0"/>
              <a:t>The user story or its related description must provide the necessary information to make test development possible.</a:t>
            </a:r>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28</a:t>
            </a:fld>
            <a:endParaRPr lang="es-AR"/>
          </a:p>
        </p:txBody>
      </p:sp>
    </p:spTree>
    <p:extLst>
      <p:ext uri="{BB962C8B-B14F-4D97-AF65-F5344CB8AC3E}">
        <p14:creationId xmlns:p14="http://schemas.microsoft.com/office/powerpoint/2010/main" val="247466989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30</a:t>
            </a:fld>
            <a:endParaRPr lang="es-AR"/>
          </a:p>
        </p:txBody>
      </p:sp>
    </p:spTree>
    <p:extLst>
      <p:ext uri="{BB962C8B-B14F-4D97-AF65-F5344CB8AC3E}">
        <p14:creationId xmlns:p14="http://schemas.microsoft.com/office/powerpoint/2010/main" val="3856490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i="1" dirty="0" smtClean="0"/>
              <a:t>A</a:t>
            </a:r>
            <a:r>
              <a:rPr lang="en-US" dirty="0" smtClean="0"/>
              <a:t> </a:t>
            </a:r>
            <a:r>
              <a:rPr lang="en-US" b="1" dirty="0" smtClean="0"/>
              <a:t>user story</a:t>
            </a:r>
            <a:r>
              <a:rPr lang="en-US" dirty="0" smtClean="0"/>
              <a:t> </a:t>
            </a:r>
            <a:r>
              <a:rPr lang="en-US" i="1" dirty="0" smtClean="0"/>
              <a:t>is the</a:t>
            </a:r>
            <a:r>
              <a:rPr lang="en-US" dirty="0" smtClean="0"/>
              <a:t> </a:t>
            </a:r>
            <a:r>
              <a:rPr lang="en-US" b="1" dirty="0" smtClean="0"/>
              <a:t>title</a:t>
            </a:r>
            <a:r>
              <a:rPr lang="en-US" dirty="0" smtClean="0"/>
              <a:t> </a:t>
            </a:r>
            <a:r>
              <a:rPr lang="en-US" i="1" dirty="0" smtClean="0"/>
              <a:t>of</a:t>
            </a:r>
            <a:r>
              <a:rPr lang="en-US" dirty="0" smtClean="0"/>
              <a:t> </a:t>
            </a:r>
            <a:r>
              <a:rPr lang="en-US" b="1" dirty="0" smtClean="0"/>
              <a:t>one</a:t>
            </a:r>
            <a:r>
              <a:rPr lang="en-US" dirty="0" smtClean="0"/>
              <a:t> </a:t>
            </a:r>
            <a:r>
              <a:rPr lang="en-US" i="1" dirty="0" smtClean="0"/>
              <a:t>scenario, whereas a</a:t>
            </a:r>
            <a:r>
              <a:rPr lang="en-US" dirty="0" smtClean="0"/>
              <a:t> </a:t>
            </a:r>
            <a:r>
              <a:rPr lang="en-US" b="1" dirty="0" smtClean="0"/>
              <a:t>use case</a:t>
            </a:r>
            <a:r>
              <a:rPr lang="en-US" dirty="0" smtClean="0"/>
              <a:t> </a:t>
            </a:r>
            <a:r>
              <a:rPr lang="en-US" i="1" dirty="0" smtClean="0"/>
              <a:t>is the</a:t>
            </a:r>
            <a:r>
              <a:rPr lang="en-US" dirty="0" smtClean="0"/>
              <a:t> </a:t>
            </a:r>
            <a:r>
              <a:rPr lang="en-US" b="1" dirty="0" smtClean="0"/>
              <a:t>contents</a:t>
            </a:r>
            <a:r>
              <a:rPr lang="en-US" dirty="0" smtClean="0"/>
              <a:t> </a:t>
            </a:r>
            <a:r>
              <a:rPr lang="en-US" i="1" dirty="0" smtClean="0"/>
              <a:t>of</a:t>
            </a:r>
            <a:r>
              <a:rPr lang="en-US" dirty="0" smtClean="0"/>
              <a:t> </a:t>
            </a:r>
            <a:r>
              <a:rPr lang="en-US" b="1" dirty="0" smtClean="0"/>
              <a:t>multiple</a:t>
            </a:r>
            <a:r>
              <a:rPr lang="en-US" dirty="0" smtClean="0"/>
              <a:t> </a:t>
            </a:r>
            <a:r>
              <a:rPr lang="en-US" i="1" dirty="0" smtClean="0"/>
              <a:t>scenarios.</a:t>
            </a:r>
          </a:p>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31</a:t>
            </a:fld>
            <a:endParaRPr lang="es-AR"/>
          </a:p>
        </p:txBody>
      </p:sp>
    </p:spTree>
    <p:extLst>
      <p:ext uri="{BB962C8B-B14F-4D97-AF65-F5344CB8AC3E}">
        <p14:creationId xmlns:p14="http://schemas.microsoft.com/office/powerpoint/2010/main" val="38564906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Mike </a:t>
            </a:r>
            <a:r>
              <a:rPr lang="es-AR" dirty="0" err="1" smtClean="0"/>
              <a:t>Cohn</a:t>
            </a:r>
            <a:r>
              <a:rPr lang="es-AR" dirty="0" smtClean="0"/>
              <a:t> acuña el término para el mundo Agile.</a:t>
            </a:r>
          </a:p>
          <a:p>
            <a:endParaRPr lang="es-AR" dirty="0" smtClean="0"/>
          </a:p>
          <a:p>
            <a:pPr marL="171450" indent="-171450">
              <a:buFont typeface="Arial" pitchFamily="34" charset="0"/>
              <a:buChar char="•"/>
            </a:pPr>
            <a:r>
              <a:rPr lang="es-AR" dirty="0" smtClean="0"/>
              <a:t>Tamaño relativo en base a los </a:t>
            </a:r>
            <a:r>
              <a:rPr lang="es-AR" dirty="0" err="1" smtClean="0"/>
              <a:t>story</a:t>
            </a:r>
            <a:r>
              <a:rPr lang="es-AR" baseline="0" dirty="0" smtClean="0"/>
              <a:t> </a:t>
            </a:r>
            <a:r>
              <a:rPr lang="es-AR" baseline="0" dirty="0" err="1" smtClean="0"/>
              <a:t>points</a:t>
            </a:r>
            <a:r>
              <a:rPr lang="es-AR" baseline="0" dirty="0" smtClean="0"/>
              <a:t> (o estimación </a:t>
            </a:r>
            <a:r>
              <a:rPr lang="es-AR" baseline="0" dirty="0" err="1" smtClean="0"/>
              <a:t>hs</a:t>
            </a:r>
            <a:r>
              <a:rPr lang="es-AR" baseline="0" dirty="0" smtClean="0"/>
              <a:t>)</a:t>
            </a:r>
          </a:p>
          <a:p>
            <a:pPr marL="171450" indent="-171450">
              <a:buFont typeface="Arial" pitchFamily="34" charset="0"/>
              <a:buChar char="•"/>
            </a:pPr>
            <a:r>
              <a:rPr lang="es-AR" baseline="0" dirty="0" smtClean="0"/>
              <a:t>Se puede agregar información adicional</a:t>
            </a:r>
          </a:p>
          <a:p>
            <a:pPr marL="171450" indent="-171450">
              <a:buFont typeface="Arial" pitchFamily="34" charset="0"/>
              <a:buChar char="•"/>
            </a:pPr>
            <a:r>
              <a:rPr lang="es-AR" baseline="0" dirty="0" smtClean="0"/>
              <a:t>Se usan colores para representar atributos (estados, equipos que pueden realizarlo, etc.)</a:t>
            </a:r>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34</a:t>
            </a:fld>
            <a:endParaRPr lang="es-AR"/>
          </a:p>
        </p:txBody>
      </p:sp>
    </p:spTree>
    <p:extLst>
      <p:ext uri="{BB962C8B-B14F-4D97-AF65-F5344CB8AC3E}">
        <p14:creationId xmlns:p14="http://schemas.microsoft.com/office/powerpoint/2010/main" val="258657724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228600" indent="-228600">
              <a:buFont typeface="+mj-lt"/>
              <a:buAutoNum type="arabicPeriod"/>
            </a:pPr>
            <a:r>
              <a:rPr lang="es-AR" sz="1200" b="0" i="0" kern="1200" dirty="0" smtClean="0">
                <a:solidFill>
                  <a:schemeClr val="tx1"/>
                </a:solidFill>
                <a:effectLst/>
                <a:latin typeface="+mn-lt"/>
                <a:ea typeface="+mn-ea"/>
                <a:cs typeface="+mn-cs"/>
              </a:rPr>
              <a:t>Identificar las distintas grandes funcionalidades en las que podemos dividir nuestro sistema (</a:t>
            </a:r>
            <a:r>
              <a:rPr lang="es-AR" sz="1200" b="0" i="1" kern="1200" dirty="0" err="1" smtClean="0">
                <a:solidFill>
                  <a:schemeClr val="tx1"/>
                </a:solidFill>
                <a:effectLst/>
                <a:latin typeface="+mn-lt"/>
                <a:ea typeface="+mn-ea"/>
                <a:cs typeface="+mn-cs"/>
              </a:rPr>
              <a:t>Activities</a:t>
            </a:r>
            <a:r>
              <a:rPr lang="es-AR" sz="1200" b="0" i="0" kern="1200" dirty="0" smtClean="0">
                <a:solidFill>
                  <a:schemeClr val="tx1"/>
                </a:solidFill>
                <a:effectLst/>
                <a:latin typeface="+mn-lt"/>
                <a:ea typeface="+mn-ea"/>
                <a:cs typeface="+mn-cs"/>
              </a:rPr>
              <a:t>) y situarlas en un orden lógico secuencial.   </a:t>
            </a:r>
          </a:p>
          <a:p>
            <a:pPr marL="228600" indent="-228600">
              <a:buFont typeface="+mj-lt"/>
              <a:buAutoNum type="arabicPeriod"/>
            </a:pPr>
            <a:r>
              <a:rPr lang="es-AR" sz="1200" b="0" i="0" kern="1200" dirty="0" smtClean="0">
                <a:solidFill>
                  <a:schemeClr val="tx1"/>
                </a:solidFill>
                <a:effectLst/>
                <a:latin typeface="+mn-lt"/>
                <a:ea typeface="+mn-ea"/>
                <a:cs typeface="+mn-cs"/>
              </a:rPr>
              <a:t>Descomponer esa actividad en las tareas que el usuario hace (</a:t>
            </a:r>
            <a:r>
              <a:rPr lang="es-AR" sz="1200" b="0" i="0" kern="1200" dirty="0" err="1" smtClean="0">
                <a:solidFill>
                  <a:schemeClr val="tx1"/>
                </a:solidFill>
                <a:effectLst/>
                <a:latin typeface="+mn-lt"/>
                <a:ea typeface="+mn-ea"/>
                <a:cs typeface="+mn-cs"/>
              </a:rPr>
              <a:t>User</a:t>
            </a:r>
            <a:r>
              <a:rPr lang="es-AR" sz="1200" b="0" i="0" kern="1200" dirty="0" smtClean="0">
                <a:solidFill>
                  <a:schemeClr val="tx1"/>
                </a:solidFill>
                <a:effectLst/>
                <a:latin typeface="+mn-lt"/>
                <a:ea typeface="+mn-ea"/>
                <a:cs typeface="+mn-cs"/>
              </a:rPr>
              <a:t> </a:t>
            </a:r>
            <a:r>
              <a:rPr lang="es-AR" sz="1200" b="0" i="0" kern="1200" dirty="0" err="1" smtClean="0">
                <a:solidFill>
                  <a:schemeClr val="tx1"/>
                </a:solidFill>
                <a:effectLst/>
                <a:latin typeface="+mn-lt"/>
                <a:ea typeface="+mn-ea"/>
                <a:cs typeface="+mn-cs"/>
              </a:rPr>
              <a:t>tasks</a:t>
            </a:r>
            <a:r>
              <a:rPr lang="es-AR" sz="1200" b="0" i="0" kern="1200" dirty="0" smtClean="0">
                <a:solidFill>
                  <a:schemeClr val="tx1"/>
                </a:solidFill>
                <a:effectLst/>
                <a:latin typeface="+mn-lt"/>
                <a:ea typeface="+mn-ea"/>
                <a:cs typeface="+mn-cs"/>
              </a:rPr>
              <a:t>) y ordenarlas secuencialmente.</a:t>
            </a:r>
          </a:p>
          <a:p>
            <a:pPr marL="228600" indent="-228600">
              <a:buFont typeface="+mj-lt"/>
              <a:buAutoNum type="arabicPeriod"/>
            </a:pPr>
            <a:r>
              <a:rPr lang="es-AR" sz="1200" b="0" i="0" kern="1200" dirty="0" smtClean="0">
                <a:solidFill>
                  <a:schemeClr val="tx1"/>
                </a:solidFill>
                <a:effectLst/>
                <a:latin typeface="+mn-lt"/>
                <a:ea typeface="+mn-ea"/>
                <a:cs typeface="+mn-cs"/>
              </a:rPr>
              <a:t>Identificar las sub-tareas que deben ser desarrolladas, es importante tener en cuenta que cada una de ellas debe entregar valor.</a:t>
            </a:r>
          </a:p>
          <a:p>
            <a:endParaRPr lang="es-AR" dirty="0" smtClean="0"/>
          </a:p>
          <a:p>
            <a:r>
              <a:rPr lang="es-AR" sz="1200" b="0" i="0" kern="1200" dirty="0" smtClean="0">
                <a:solidFill>
                  <a:schemeClr val="tx1"/>
                </a:solidFill>
                <a:effectLst/>
                <a:latin typeface="+mn-lt"/>
                <a:ea typeface="+mn-ea"/>
                <a:cs typeface="+mn-cs"/>
              </a:rPr>
              <a:t>Una vez armado el mapa, podemos identificar a la fila de </a:t>
            </a:r>
            <a:r>
              <a:rPr lang="es-AR" sz="1200" b="0" i="0" kern="1200" dirty="0" smtClean="0">
                <a:solidFill>
                  <a:schemeClr val="tx1"/>
                </a:solidFill>
                <a:effectLst/>
                <a:latin typeface="+mn-lt"/>
                <a:ea typeface="+mn-ea"/>
                <a:cs typeface="+mn-cs"/>
              </a:rPr>
              <a:t>actividades (y</a:t>
            </a:r>
            <a:r>
              <a:rPr lang="es-AR" sz="1200" b="0" i="0" kern="1200" baseline="0" dirty="0" smtClean="0">
                <a:solidFill>
                  <a:schemeClr val="tx1"/>
                </a:solidFill>
                <a:effectLst/>
                <a:latin typeface="+mn-lt"/>
                <a:ea typeface="+mn-ea"/>
                <a:cs typeface="+mn-cs"/>
              </a:rPr>
              <a:t> procesos) como las </a:t>
            </a:r>
            <a:r>
              <a:rPr lang="es-AR" sz="1200" b="0" i="0" kern="1200" dirty="0" smtClean="0">
                <a:solidFill>
                  <a:schemeClr val="tx1"/>
                </a:solidFill>
                <a:effectLst/>
                <a:latin typeface="+mn-lt"/>
                <a:ea typeface="+mn-ea"/>
                <a:cs typeface="+mn-cs"/>
              </a:rPr>
              <a:t>funcionalidades </a:t>
            </a:r>
            <a:r>
              <a:rPr lang="es-AR" sz="1200" b="0" i="0" kern="1200" dirty="0" smtClean="0">
                <a:solidFill>
                  <a:schemeClr val="tx1"/>
                </a:solidFill>
                <a:effectLst/>
                <a:latin typeface="+mn-lt"/>
                <a:ea typeface="+mn-ea"/>
                <a:cs typeface="+mn-cs"/>
              </a:rPr>
              <a:t>(</a:t>
            </a:r>
            <a:r>
              <a:rPr lang="es-AR" sz="1200" b="0" i="1" u="none" strike="noStrike" kern="1200" dirty="0" err="1" smtClean="0">
                <a:solidFill>
                  <a:schemeClr val="tx1"/>
                </a:solidFill>
                <a:effectLst/>
                <a:latin typeface="+mn-lt"/>
                <a:ea typeface="+mn-ea"/>
                <a:cs typeface="+mn-cs"/>
                <a:hlinkClick r:id="rId3"/>
              </a:rPr>
              <a:t>EPICs</a:t>
            </a:r>
            <a:r>
              <a:rPr lang="es-AR" sz="1200" b="0" i="0" kern="1200" dirty="0" smtClean="0">
                <a:solidFill>
                  <a:schemeClr val="tx1"/>
                </a:solidFill>
                <a:effectLst/>
                <a:latin typeface="+mn-lt"/>
                <a:ea typeface="+mn-ea"/>
                <a:cs typeface="+mn-cs"/>
              </a:rPr>
              <a:t>), </a:t>
            </a:r>
            <a:r>
              <a:rPr lang="es-AR" sz="1200" b="0" i="0" kern="1200" dirty="0" smtClean="0">
                <a:solidFill>
                  <a:schemeClr val="tx1"/>
                </a:solidFill>
                <a:effectLst/>
                <a:latin typeface="+mn-lt"/>
                <a:ea typeface="+mn-ea"/>
                <a:cs typeface="+mn-cs"/>
              </a:rPr>
              <a:t>como la columna vertebral de nuestro sistema (</a:t>
            </a:r>
            <a:r>
              <a:rPr lang="es-AR" sz="1200" b="0" i="1" kern="1200" dirty="0" err="1" smtClean="0">
                <a:solidFill>
                  <a:schemeClr val="tx1"/>
                </a:solidFill>
                <a:effectLst/>
                <a:latin typeface="+mn-lt"/>
                <a:ea typeface="+mn-ea"/>
                <a:cs typeface="+mn-cs"/>
              </a:rPr>
              <a:t>The</a:t>
            </a:r>
            <a:r>
              <a:rPr lang="es-AR" sz="1200" b="0" i="1" kern="1200" dirty="0" smtClean="0">
                <a:solidFill>
                  <a:schemeClr val="tx1"/>
                </a:solidFill>
                <a:effectLst/>
                <a:latin typeface="+mn-lt"/>
                <a:ea typeface="+mn-ea"/>
                <a:cs typeface="+mn-cs"/>
              </a:rPr>
              <a:t> </a:t>
            </a:r>
            <a:r>
              <a:rPr lang="es-AR" sz="1200" b="0" i="1" kern="1200" dirty="0" err="1" smtClean="0">
                <a:solidFill>
                  <a:schemeClr val="tx1"/>
                </a:solidFill>
                <a:effectLst/>
                <a:latin typeface="+mn-lt"/>
                <a:ea typeface="+mn-ea"/>
                <a:cs typeface="+mn-cs"/>
              </a:rPr>
              <a:t>backbone</a:t>
            </a:r>
            <a:r>
              <a:rPr lang="es-AR" sz="1200" b="0" i="0" kern="1200" dirty="0" smtClean="0">
                <a:solidFill>
                  <a:schemeClr val="tx1"/>
                </a:solidFill>
                <a:effectLst/>
                <a:latin typeface="+mn-lt"/>
                <a:ea typeface="+mn-ea"/>
                <a:cs typeface="+mn-cs"/>
              </a:rPr>
              <a:t>), estas no deben priorizarse y permiten dar contexto a las </a:t>
            </a:r>
            <a:r>
              <a:rPr lang="es-AR" sz="1200" b="0" i="0" kern="1200" dirty="0" err="1" smtClean="0">
                <a:solidFill>
                  <a:schemeClr val="tx1"/>
                </a:solidFill>
                <a:effectLst/>
                <a:latin typeface="+mn-lt"/>
                <a:ea typeface="+mn-ea"/>
                <a:cs typeface="+mn-cs"/>
              </a:rPr>
              <a:t>User</a:t>
            </a:r>
            <a:r>
              <a:rPr lang="es-AR" sz="1200" b="0" i="0" kern="1200" dirty="0" smtClean="0">
                <a:solidFill>
                  <a:schemeClr val="tx1"/>
                </a:solidFill>
                <a:effectLst/>
                <a:latin typeface="+mn-lt"/>
                <a:ea typeface="+mn-ea"/>
                <a:cs typeface="+mn-cs"/>
              </a:rPr>
              <a:t> </a:t>
            </a:r>
            <a:r>
              <a:rPr lang="es-AR" sz="1200" b="0" i="0" kern="1200" dirty="0" err="1" smtClean="0">
                <a:solidFill>
                  <a:schemeClr val="tx1"/>
                </a:solidFill>
                <a:effectLst/>
                <a:latin typeface="+mn-lt"/>
                <a:ea typeface="+mn-ea"/>
                <a:cs typeface="+mn-cs"/>
              </a:rPr>
              <a:t>Stories</a:t>
            </a:r>
            <a:r>
              <a:rPr lang="es-AR" sz="1200" b="0" i="0" kern="1200" dirty="0" smtClean="0">
                <a:solidFill>
                  <a:schemeClr val="tx1"/>
                </a:solidFill>
                <a:effectLst/>
                <a:latin typeface="+mn-lt"/>
                <a:ea typeface="+mn-ea"/>
                <a:cs typeface="+mn-cs"/>
              </a:rPr>
              <a:t>. </a:t>
            </a:r>
            <a:r>
              <a:rPr lang="es-AR" dirty="0" smtClean="0"/>
              <a:t/>
            </a:r>
            <a:br>
              <a:rPr lang="es-AR" dirty="0" smtClean="0"/>
            </a:br>
            <a:r>
              <a:rPr lang="es-AR" dirty="0" smtClean="0"/>
              <a:t/>
            </a:r>
            <a:br>
              <a:rPr lang="es-AR" dirty="0" smtClean="0"/>
            </a:br>
            <a:r>
              <a:rPr lang="es-AR" dirty="0" smtClean="0"/>
              <a:t>Las</a:t>
            </a:r>
            <a:r>
              <a:rPr lang="es-AR" baseline="0" dirty="0" smtClean="0"/>
              <a:t> “</a:t>
            </a:r>
            <a:r>
              <a:rPr lang="es-AR" baseline="0" dirty="0" err="1" smtClean="0"/>
              <a:t>user</a:t>
            </a:r>
            <a:r>
              <a:rPr lang="es-AR" baseline="0" dirty="0" smtClean="0"/>
              <a:t> </a:t>
            </a:r>
            <a:r>
              <a:rPr lang="es-AR" baseline="0" dirty="0" err="1" smtClean="0"/>
              <a:t>taks</a:t>
            </a:r>
            <a:r>
              <a:rPr lang="es-AR" baseline="0" dirty="0" smtClean="0"/>
              <a:t>” son conocidas como </a:t>
            </a:r>
            <a:r>
              <a:rPr lang="es-AR" sz="1200" b="0" i="0" kern="1200" dirty="0" smtClean="0">
                <a:solidFill>
                  <a:schemeClr val="tx1"/>
                </a:solidFill>
                <a:effectLst/>
                <a:latin typeface="+mn-lt"/>
                <a:ea typeface="+mn-ea"/>
                <a:cs typeface="+mn-cs"/>
              </a:rPr>
              <a:t>"</a:t>
            </a:r>
            <a:r>
              <a:rPr lang="es-AR" sz="1200" b="0" i="1" kern="1200" dirty="0" err="1" smtClean="0">
                <a:solidFill>
                  <a:schemeClr val="tx1"/>
                </a:solidFill>
                <a:effectLst/>
                <a:latin typeface="+mn-lt"/>
                <a:ea typeface="+mn-ea"/>
                <a:cs typeface="+mn-cs"/>
              </a:rPr>
              <a:t>The</a:t>
            </a:r>
            <a:r>
              <a:rPr lang="es-AR" sz="1200" b="0" i="1" kern="1200" dirty="0" smtClean="0">
                <a:solidFill>
                  <a:schemeClr val="tx1"/>
                </a:solidFill>
                <a:effectLst/>
                <a:latin typeface="+mn-lt"/>
                <a:ea typeface="+mn-ea"/>
                <a:cs typeface="+mn-cs"/>
              </a:rPr>
              <a:t> </a:t>
            </a:r>
            <a:r>
              <a:rPr lang="es-AR" sz="1200" b="0" i="1" kern="1200" dirty="0" err="1" smtClean="0">
                <a:solidFill>
                  <a:schemeClr val="tx1"/>
                </a:solidFill>
                <a:effectLst/>
                <a:latin typeface="+mn-lt"/>
                <a:ea typeface="+mn-ea"/>
                <a:cs typeface="+mn-cs"/>
              </a:rPr>
              <a:t>Walking</a:t>
            </a:r>
            <a:r>
              <a:rPr lang="es-AR" sz="1200" b="0" i="1" kern="1200" dirty="0" smtClean="0">
                <a:solidFill>
                  <a:schemeClr val="tx1"/>
                </a:solidFill>
                <a:effectLst/>
                <a:latin typeface="+mn-lt"/>
                <a:ea typeface="+mn-ea"/>
                <a:cs typeface="+mn-cs"/>
              </a:rPr>
              <a:t> </a:t>
            </a:r>
            <a:r>
              <a:rPr lang="es-AR" sz="1200" b="0" i="1" kern="1200" dirty="0" err="1" smtClean="0">
                <a:solidFill>
                  <a:schemeClr val="tx1"/>
                </a:solidFill>
                <a:effectLst/>
                <a:latin typeface="+mn-lt"/>
                <a:ea typeface="+mn-ea"/>
                <a:cs typeface="+mn-cs"/>
              </a:rPr>
              <a:t>Skeleton</a:t>
            </a:r>
            <a:r>
              <a:rPr lang="es-AR" sz="1200" b="0" i="0" kern="1200" dirty="0" smtClean="0">
                <a:solidFill>
                  <a:schemeClr val="tx1"/>
                </a:solidFill>
                <a:effectLst/>
                <a:latin typeface="+mn-lt"/>
                <a:ea typeface="+mn-ea"/>
                <a:cs typeface="+mn-cs"/>
              </a:rPr>
              <a:t>" (el esqueleto que camina) es decir las tareas más básicas que ofrecen una funcionalidad de punta a punta en nuestro sistema. Jeff </a:t>
            </a:r>
            <a:r>
              <a:rPr lang="es-AR" sz="1200" b="0" i="0" kern="1200" dirty="0" err="1" smtClean="0">
                <a:solidFill>
                  <a:schemeClr val="tx1"/>
                </a:solidFill>
                <a:effectLst/>
                <a:latin typeface="+mn-lt"/>
                <a:ea typeface="+mn-ea"/>
                <a:cs typeface="+mn-cs"/>
              </a:rPr>
              <a:t>Patton</a:t>
            </a:r>
            <a:r>
              <a:rPr lang="es-AR" sz="1200" b="0" i="0" kern="1200" dirty="0" smtClean="0">
                <a:solidFill>
                  <a:schemeClr val="tx1"/>
                </a:solidFill>
                <a:effectLst/>
                <a:latin typeface="+mn-lt"/>
                <a:ea typeface="+mn-ea"/>
                <a:cs typeface="+mn-cs"/>
              </a:rPr>
              <a:t> recomienda construir primero y se mapean con las MMF (</a:t>
            </a:r>
            <a:r>
              <a:rPr lang="es-AR" sz="1200" b="0" i="1" kern="1200" dirty="0" err="1" smtClean="0">
                <a:solidFill>
                  <a:schemeClr val="tx1"/>
                </a:solidFill>
                <a:effectLst/>
                <a:latin typeface="+mn-lt"/>
                <a:ea typeface="+mn-ea"/>
                <a:cs typeface="+mn-cs"/>
              </a:rPr>
              <a:t>Minimum</a:t>
            </a:r>
            <a:r>
              <a:rPr lang="es-AR" sz="1200" b="0" i="1" kern="1200" dirty="0" smtClean="0">
                <a:solidFill>
                  <a:schemeClr val="tx1"/>
                </a:solidFill>
                <a:effectLst/>
                <a:latin typeface="+mn-lt"/>
                <a:ea typeface="+mn-ea"/>
                <a:cs typeface="+mn-cs"/>
              </a:rPr>
              <a:t> </a:t>
            </a:r>
            <a:r>
              <a:rPr lang="es-AR" sz="1200" b="0" i="1" kern="1200" dirty="0" err="1" smtClean="0">
                <a:solidFill>
                  <a:schemeClr val="tx1"/>
                </a:solidFill>
                <a:effectLst/>
                <a:latin typeface="+mn-lt"/>
                <a:ea typeface="+mn-ea"/>
                <a:cs typeface="+mn-cs"/>
              </a:rPr>
              <a:t>Marketable</a:t>
            </a:r>
            <a:r>
              <a:rPr lang="es-AR" sz="1200" b="0" i="1" kern="1200" dirty="0" smtClean="0">
                <a:solidFill>
                  <a:schemeClr val="tx1"/>
                </a:solidFill>
                <a:effectLst/>
                <a:latin typeface="+mn-lt"/>
                <a:ea typeface="+mn-ea"/>
                <a:cs typeface="+mn-cs"/>
              </a:rPr>
              <a:t> </a:t>
            </a:r>
            <a:r>
              <a:rPr lang="es-AR" sz="1200" b="0" i="1" kern="1200" dirty="0" err="1" smtClean="0">
                <a:solidFill>
                  <a:schemeClr val="tx1"/>
                </a:solidFill>
                <a:effectLst/>
                <a:latin typeface="+mn-lt"/>
                <a:ea typeface="+mn-ea"/>
                <a:cs typeface="+mn-cs"/>
              </a:rPr>
              <a:t>Feature</a:t>
            </a:r>
            <a:r>
              <a:rPr lang="es-AR" sz="1200" b="0" i="0" kern="1200" dirty="0" smtClean="0">
                <a:solidFill>
                  <a:schemeClr val="tx1"/>
                </a:solidFill>
                <a:effectLst/>
                <a:latin typeface="+mn-lt"/>
                <a:ea typeface="+mn-ea"/>
                <a:cs typeface="+mn-cs"/>
              </a:rPr>
              <a:t>, es decir las funcionalidades más elementales que se pueden poner en producción) .</a:t>
            </a:r>
            <a:endParaRPr lang="es-AR" dirty="0" smtClean="0"/>
          </a:p>
          <a:p>
            <a:endParaRPr lang="es-AR" sz="1200" b="0" i="0" kern="1200" dirty="0" smtClean="0">
              <a:solidFill>
                <a:schemeClr val="tx1"/>
              </a:solidFill>
              <a:effectLst/>
              <a:latin typeface="+mn-lt"/>
              <a:ea typeface="+mn-ea"/>
              <a:cs typeface="+mn-cs"/>
            </a:endParaRPr>
          </a:p>
          <a:p>
            <a:r>
              <a:rPr lang="es-AR" sz="1200" b="0" i="0" kern="1200" dirty="0" smtClean="0">
                <a:solidFill>
                  <a:schemeClr val="tx1"/>
                </a:solidFill>
                <a:effectLst/>
                <a:latin typeface="+mn-lt"/>
                <a:ea typeface="+mn-ea"/>
                <a:cs typeface="+mn-cs"/>
              </a:rPr>
              <a:t>Las </a:t>
            </a:r>
            <a:r>
              <a:rPr lang="es-AR" sz="1200" b="0" i="0" kern="1200" dirty="0" smtClean="0">
                <a:solidFill>
                  <a:schemeClr val="tx1"/>
                </a:solidFill>
                <a:effectLst/>
                <a:latin typeface="+mn-lt"/>
                <a:ea typeface="+mn-ea"/>
                <a:cs typeface="+mn-cs"/>
              </a:rPr>
              <a:t>sub-tareas sí deben priorizarse, siendo las de más arriba las más críticas o prioritarias.</a:t>
            </a:r>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35</a:t>
            </a:fld>
            <a:endParaRPr lang="es-AR"/>
          </a:p>
        </p:txBody>
      </p:sp>
    </p:spTree>
    <p:extLst>
      <p:ext uri="{BB962C8B-B14F-4D97-AF65-F5344CB8AC3E}">
        <p14:creationId xmlns:p14="http://schemas.microsoft.com/office/powerpoint/2010/main" val="1173278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1" i="0" kern="1200" dirty="0" smtClean="0">
                <a:solidFill>
                  <a:schemeClr val="tx1"/>
                </a:solidFill>
                <a:effectLst/>
                <a:latin typeface="+mn-lt"/>
                <a:ea typeface="+mn-ea"/>
                <a:cs typeface="+mn-cs"/>
              </a:rPr>
              <a:t>FURPS+</a:t>
            </a:r>
          </a:p>
          <a:p>
            <a:r>
              <a:rPr lang="es-AR" sz="1200" b="1" i="0" kern="1200" dirty="0" err="1" smtClean="0">
                <a:solidFill>
                  <a:schemeClr val="tx1"/>
                </a:solidFill>
                <a:effectLst/>
                <a:latin typeface="+mn-lt"/>
                <a:ea typeface="+mn-ea"/>
                <a:cs typeface="+mn-cs"/>
              </a:rPr>
              <a:t>Functionality</a:t>
            </a:r>
            <a:r>
              <a:rPr lang="es-AR" sz="1200" b="1" i="0" kern="1200" dirty="0" smtClean="0">
                <a:solidFill>
                  <a:schemeClr val="tx1"/>
                </a:solidFill>
                <a:effectLst/>
                <a:latin typeface="+mn-lt"/>
                <a:ea typeface="+mn-ea"/>
                <a:cs typeface="+mn-cs"/>
              </a:rPr>
              <a:t> (Funcionalidad):</a:t>
            </a:r>
            <a:r>
              <a:rPr lang="es-AR" sz="1200" b="0" i="0" kern="1200" dirty="0" smtClean="0">
                <a:solidFill>
                  <a:schemeClr val="tx1"/>
                </a:solidFill>
                <a:effectLst/>
                <a:latin typeface="+mn-lt"/>
                <a:ea typeface="+mn-ea"/>
                <a:cs typeface="+mn-cs"/>
              </a:rPr>
              <a:t> Describen qué es lo que un usuario debe ser capaz de hacer a través del sistema de software</a:t>
            </a:r>
          </a:p>
          <a:p>
            <a:r>
              <a:rPr lang="es-AR" sz="1200" b="1" i="0" kern="1200" dirty="0" err="1" smtClean="0">
                <a:solidFill>
                  <a:schemeClr val="tx1"/>
                </a:solidFill>
                <a:effectLst/>
                <a:latin typeface="+mn-lt"/>
                <a:ea typeface="+mn-ea"/>
                <a:cs typeface="+mn-cs"/>
              </a:rPr>
              <a:t>Usability</a:t>
            </a:r>
            <a:r>
              <a:rPr lang="es-AR" sz="1200" b="1" i="0" kern="1200" dirty="0" smtClean="0">
                <a:solidFill>
                  <a:schemeClr val="tx1"/>
                </a:solidFill>
                <a:effectLst/>
                <a:latin typeface="+mn-lt"/>
                <a:ea typeface="+mn-ea"/>
                <a:cs typeface="+mn-cs"/>
              </a:rPr>
              <a:t> (Usabilidad):</a:t>
            </a:r>
            <a:r>
              <a:rPr lang="es-AR" sz="1200" b="0" i="0" kern="1200" dirty="0" smtClean="0">
                <a:solidFill>
                  <a:schemeClr val="tx1"/>
                </a:solidFill>
                <a:effectLst/>
                <a:latin typeface="+mn-lt"/>
                <a:ea typeface="+mn-ea"/>
                <a:cs typeface="+mn-cs"/>
              </a:rPr>
              <a:t> La facilidad de uso incluye todos aquellos atributos que facilitan la interacción de un usuario con el sistema.</a:t>
            </a:r>
          </a:p>
          <a:p>
            <a:r>
              <a:rPr lang="es-AR" sz="1200" b="1" i="0" kern="1200" dirty="0" err="1" smtClean="0">
                <a:solidFill>
                  <a:schemeClr val="tx1"/>
                </a:solidFill>
                <a:effectLst/>
                <a:latin typeface="+mn-lt"/>
                <a:ea typeface="+mn-ea"/>
                <a:cs typeface="+mn-cs"/>
              </a:rPr>
              <a:t>Reliability</a:t>
            </a:r>
            <a:r>
              <a:rPr lang="es-AR" sz="1200" b="1" i="0" kern="1200" dirty="0" smtClean="0">
                <a:solidFill>
                  <a:schemeClr val="tx1"/>
                </a:solidFill>
                <a:effectLst/>
                <a:latin typeface="+mn-lt"/>
                <a:ea typeface="+mn-ea"/>
                <a:cs typeface="+mn-cs"/>
              </a:rPr>
              <a:t> (Confiabilidad):</a:t>
            </a:r>
            <a:r>
              <a:rPr lang="es-AR" sz="1200" b="0" i="0" kern="1200" dirty="0" smtClean="0">
                <a:solidFill>
                  <a:schemeClr val="tx1"/>
                </a:solidFill>
                <a:effectLst/>
                <a:latin typeface="+mn-lt"/>
                <a:ea typeface="+mn-ea"/>
                <a:cs typeface="+mn-cs"/>
              </a:rPr>
              <a:t> Agrupa los requerimientos que tienen que ver con la solidez y robustez de un sistema durante su ejecución.</a:t>
            </a:r>
          </a:p>
          <a:p>
            <a:r>
              <a:rPr lang="es-AR" sz="1200" b="1" i="0" kern="1200" dirty="0" smtClean="0">
                <a:solidFill>
                  <a:schemeClr val="tx1"/>
                </a:solidFill>
                <a:effectLst/>
                <a:latin typeface="+mn-lt"/>
                <a:ea typeface="+mn-ea"/>
                <a:cs typeface="+mn-cs"/>
              </a:rPr>
              <a:t>Performance (Rendimiento):</a:t>
            </a:r>
            <a:r>
              <a:rPr lang="es-AR" sz="1200" b="0" i="0" kern="1200" dirty="0" smtClean="0">
                <a:solidFill>
                  <a:schemeClr val="tx1"/>
                </a:solidFill>
                <a:effectLst/>
                <a:latin typeface="+mn-lt"/>
                <a:ea typeface="+mn-ea"/>
                <a:cs typeface="+mn-cs"/>
              </a:rPr>
              <a:t> Se refiere a la velocidad del sistema y su eficiencia en utilización de recursos; y</a:t>
            </a:r>
          </a:p>
          <a:p>
            <a:r>
              <a:rPr lang="es-AR" sz="1200" b="1" i="0" kern="1200" dirty="0" err="1" smtClean="0">
                <a:solidFill>
                  <a:schemeClr val="tx1"/>
                </a:solidFill>
                <a:effectLst/>
                <a:latin typeface="+mn-lt"/>
                <a:ea typeface="+mn-ea"/>
                <a:cs typeface="+mn-cs"/>
              </a:rPr>
              <a:t>Supportability</a:t>
            </a:r>
            <a:r>
              <a:rPr lang="es-AR" sz="1200" b="1" i="0" kern="1200" dirty="0" smtClean="0">
                <a:solidFill>
                  <a:schemeClr val="tx1"/>
                </a:solidFill>
                <a:effectLst/>
                <a:latin typeface="+mn-lt"/>
                <a:ea typeface="+mn-ea"/>
                <a:cs typeface="+mn-cs"/>
              </a:rPr>
              <a:t> (Soporte):</a:t>
            </a:r>
            <a:r>
              <a:rPr lang="es-AR" sz="1200" b="0" i="0" kern="1200" dirty="0" smtClean="0">
                <a:solidFill>
                  <a:schemeClr val="tx1"/>
                </a:solidFill>
                <a:effectLst/>
                <a:latin typeface="+mn-lt"/>
                <a:ea typeface="+mn-ea"/>
                <a:cs typeface="+mn-cs"/>
              </a:rPr>
              <a:t> Incluyen requisitos de instalación  y configuración, así como facilidades para mantener y administrar la operación del sistema.</a:t>
            </a:r>
          </a:p>
          <a:p>
            <a:pPr marL="0" indent="0">
              <a:buFont typeface="Arial" pitchFamily="34" charset="0"/>
              <a:buNone/>
            </a:pPr>
            <a:r>
              <a:rPr lang="es-AR" sz="1200" b="1" i="0" kern="1200" dirty="0" smtClean="0">
                <a:solidFill>
                  <a:schemeClr val="tx1"/>
                </a:solidFill>
                <a:effectLst/>
                <a:latin typeface="+mn-lt"/>
                <a:ea typeface="+mn-ea"/>
                <a:cs typeface="+mn-cs"/>
              </a:rPr>
              <a:t>+:</a:t>
            </a:r>
          </a:p>
          <a:p>
            <a:pPr marL="171450" indent="-171450">
              <a:buFont typeface="Arial" pitchFamily="34" charset="0"/>
              <a:buChar char="•"/>
            </a:pPr>
            <a:r>
              <a:rPr lang="es-AR" sz="1200" b="0" i="0" kern="1200" dirty="0" smtClean="0">
                <a:solidFill>
                  <a:schemeClr val="tx1"/>
                </a:solidFill>
                <a:effectLst/>
                <a:latin typeface="+mn-lt"/>
                <a:ea typeface="+mn-ea"/>
                <a:cs typeface="+mn-cs"/>
              </a:rPr>
              <a:t>Restricciones de diseño:</a:t>
            </a:r>
            <a:r>
              <a:rPr lang="es-AR" sz="1200" b="0" i="1" kern="1200" dirty="0" smtClean="0">
                <a:solidFill>
                  <a:schemeClr val="tx1"/>
                </a:solidFill>
                <a:effectLst/>
                <a:latin typeface="+mn-lt"/>
                <a:ea typeface="+mn-ea"/>
                <a:cs typeface="+mn-cs"/>
              </a:rPr>
              <a:t> </a:t>
            </a:r>
            <a:r>
              <a:rPr lang="es-AR" sz="1200" b="0" i="0" kern="1200" dirty="0" smtClean="0">
                <a:solidFill>
                  <a:schemeClr val="tx1"/>
                </a:solidFill>
                <a:effectLst/>
                <a:latin typeface="+mn-lt"/>
                <a:ea typeface="+mn-ea"/>
                <a:cs typeface="+mn-cs"/>
              </a:rPr>
              <a:t>Limitan las posibilidades para diseñar un sistema.</a:t>
            </a:r>
          </a:p>
          <a:p>
            <a:pPr marL="171450" indent="-171450">
              <a:buFont typeface="Arial" pitchFamily="34" charset="0"/>
              <a:buChar char="•"/>
            </a:pPr>
            <a:r>
              <a:rPr lang="es-AR" sz="1200" b="0" i="0" kern="1200" dirty="0" smtClean="0">
                <a:solidFill>
                  <a:schemeClr val="tx1"/>
                </a:solidFill>
                <a:effectLst/>
                <a:latin typeface="+mn-lt"/>
                <a:ea typeface="+mn-ea"/>
                <a:cs typeface="+mn-cs"/>
              </a:rPr>
              <a:t>Restricciones de implementación:</a:t>
            </a:r>
            <a:r>
              <a:rPr lang="es-AR" sz="1200" b="0" i="1" kern="1200" dirty="0" smtClean="0">
                <a:solidFill>
                  <a:schemeClr val="tx1"/>
                </a:solidFill>
                <a:effectLst/>
                <a:latin typeface="+mn-lt"/>
                <a:ea typeface="+mn-ea"/>
                <a:cs typeface="+mn-cs"/>
              </a:rPr>
              <a:t> </a:t>
            </a:r>
            <a:r>
              <a:rPr lang="es-AR" sz="1200" b="0" i="0" kern="1200" dirty="0" smtClean="0">
                <a:solidFill>
                  <a:schemeClr val="tx1"/>
                </a:solidFill>
                <a:effectLst/>
                <a:latin typeface="+mn-lt"/>
                <a:ea typeface="+mn-ea"/>
                <a:cs typeface="+mn-cs"/>
              </a:rPr>
              <a:t>Se refieren a las reglas para la programación, como la utilización especifica de un lenguaje, o apegarse a ciertos estándares.</a:t>
            </a:r>
          </a:p>
          <a:p>
            <a:pPr marL="171450" indent="-171450">
              <a:buFont typeface="Arial" pitchFamily="34" charset="0"/>
              <a:buChar char="•"/>
            </a:pPr>
            <a:r>
              <a:rPr lang="es-AR" sz="1200" b="0" i="0" kern="1200" dirty="0" smtClean="0">
                <a:solidFill>
                  <a:schemeClr val="tx1"/>
                </a:solidFill>
                <a:effectLst/>
                <a:latin typeface="+mn-lt"/>
                <a:ea typeface="+mn-ea"/>
                <a:cs typeface="+mn-cs"/>
              </a:rPr>
              <a:t>Restricciones de interface:</a:t>
            </a:r>
            <a:r>
              <a:rPr lang="es-AR" sz="1200" b="0" i="1" kern="1200" dirty="0" smtClean="0">
                <a:solidFill>
                  <a:schemeClr val="tx1"/>
                </a:solidFill>
                <a:effectLst/>
                <a:latin typeface="+mn-lt"/>
                <a:ea typeface="+mn-ea"/>
                <a:cs typeface="+mn-cs"/>
              </a:rPr>
              <a:t> </a:t>
            </a:r>
            <a:r>
              <a:rPr lang="es-AR" sz="1200" b="0" i="0" kern="1200" dirty="0" smtClean="0">
                <a:solidFill>
                  <a:schemeClr val="tx1"/>
                </a:solidFill>
                <a:effectLst/>
                <a:latin typeface="+mn-lt"/>
                <a:ea typeface="+mn-ea"/>
                <a:cs typeface="+mn-cs"/>
              </a:rPr>
              <a:t>Indican elementos externos con los que el sistema debe interactuar.</a:t>
            </a:r>
          </a:p>
          <a:p>
            <a:pPr marL="171450" indent="-171450">
              <a:buFont typeface="Arial" pitchFamily="34" charset="0"/>
              <a:buChar char="•"/>
            </a:pPr>
            <a:r>
              <a:rPr lang="es-AR" sz="1200" b="0" i="0" kern="1200" dirty="0" smtClean="0">
                <a:solidFill>
                  <a:schemeClr val="tx1"/>
                </a:solidFill>
                <a:effectLst/>
                <a:latin typeface="+mn-lt"/>
                <a:ea typeface="+mn-ea"/>
                <a:cs typeface="+mn-cs"/>
              </a:rPr>
              <a:t>Restricciones físicas: Se refieren a indicaciones para el hardware.</a:t>
            </a:r>
          </a:p>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5</a:t>
            </a:fld>
            <a:endParaRPr lang="es-AR"/>
          </a:p>
        </p:txBody>
      </p:sp>
    </p:spTree>
    <p:extLst>
      <p:ext uri="{BB962C8B-B14F-4D97-AF65-F5344CB8AC3E}">
        <p14:creationId xmlns:p14="http://schemas.microsoft.com/office/powerpoint/2010/main" val="368031769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dirty="0" smtClean="0"/>
              <a:t>Objetivos a corto</a:t>
            </a:r>
            <a:r>
              <a:rPr lang="es-AR" baseline="0" dirty="0" smtClean="0"/>
              <a:t> y largo plazo</a:t>
            </a:r>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36</a:t>
            </a:fld>
            <a:endParaRPr lang="es-AR"/>
          </a:p>
        </p:txBody>
      </p:sp>
    </p:spTree>
    <p:extLst>
      <p:ext uri="{BB962C8B-B14F-4D97-AF65-F5344CB8AC3E}">
        <p14:creationId xmlns:p14="http://schemas.microsoft.com/office/powerpoint/2010/main" val="3311452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38</a:t>
            </a:fld>
            <a:endParaRPr lang="es-AR"/>
          </a:p>
        </p:txBody>
      </p:sp>
    </p:spTree>
    <p:extLst>
      <p:ext uri="{BB962C8B-B14F-4D97-AF65-F5344CB8AC3E}">
        <p14:creationId xmlns:p14="http://schemas.microsoft.com/office/powerpoint/2010/main" val="35446334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smtClean="0"/>
              <a:t>Big </a:t>
            </a:r>
            <a:r>
              <a:rPr lang="es-AR" b="1" dirty="0" err="1" smtClean="0"/>
              <a:t>picture</a:t>
            </a:r>
            <a:endParaRPr lang="es-AR" b="1" dirty="0" smtClean="0"/>
          </a:p>
          <a:p>
            <a:r>
              <a:rPr lang="es-AR" b="0" dirty="0" smtClean="0"/>
              <a:t>Nunca</a:t>
            </a:r>
            <a:r>
              <a:rPr lang="es-AR" b="0" baseline="0" dirty="0" smtClean="0"/>
              <a:t> dejar de lado la “</a:t>
            </a:r>
            <a:r>
              <a:rPr lang="es-AR" b="0" baseline="0" dirty="0" err="1" smtClean="0"/>
              <a:t>big</a:t>
            </a:r>
            <a:r>
              <a:rPr lang="es-AR" b="0" baseline="0" dirty="0" smtClean="0"/>
              <a:t> </a:t>
            </a:r>
            <a:r>
              <a:rPr lang="es-AR" b="0" baseline="0" dirty="0" err="1" smtClean="0"/>
              <a:t>picture</a:t>
            </a:r>
            <a:r>
              <a:rPr lang="es-AR" b="0" baseline="0" dirty="0" smtClean="0"/>
              <a:t>”</a:t>
            </a:r>
          </a:p>
          <a:p>
            <a:endParaRPr lang="es-AR" b="1" baseline="0" dirty="0" smtClean="0"/>
          </a:p>
          <a:p>
            <a:r>
              <a:rPr lang="es-AR" b="1" baseline="0" dirty="0" err="1" smtClean="0"/>
              <a:t>Stakeholders</a:t>
            </a:r>
            <a:endParaRPr lang="es-AR" b="1" baseline="0" dirty="0" smtClean="0"/>
          </a:p>
          <a:p>
            <a:r>
              <a:rPr lang="es-AR" b="0" baseline="0" dirty="0" smtClean="0"/>
              <a:t>Identificar, jerarquizar, gestionar expectativas</a:t>
            </a:r>
          </a:p>
          <a:p>
            <a:endParaRPr lang="es-AR" b="0" baseline="0" dirty="0" smtClean="0"/>
          </a:p>
          <a:p>
            <a:r>
              <a:rPr lang="es-AR" b="1" baseline="0" dirty="0" smtClean="0"/>
              <a:t>FURPS+</a:t>
            </a:r>
          </a:p>
          <a:p>
            <a:r>
              <a:rPr lang="es-AR" b="0" baseline="0" dirty="0" smtClean="0"/>
              <a:t>Pensar en todos los requerimientos, no solo en los funcionales.</a:t>
            </a:r>
          </a:p>
          <a:p>
            <a:endParaRPr lang="es-AR" b="0" baseline="0" dirty="0" smtClean="0"/>
          </a:p>
          <a:p>
            <a:r>
              <a:rPr lang="es-AR" b="1" baseline="0" dirty="0" smtClean="0"/>
              <a:t>Priorizar</a:t>
            </a:r>
          </a:p>
          <a:p>
            <a:r>
              <a:rPr lang="es-AR" b="0" baseline="0" dirty="0" smtClean="0"/>
              <a:t>Siempre, constantemente. En cada iteración re priorizar todo, cada mes. Que sea una actividad el re priorizar.</a:t>
            </a:r>
          </a:p>
          <a:p>
            <a:endParaRPr lang="es-AR" b="0" baseline="0" dirty="0" smtClean="0"/>
          </a:p>
          <a:p>
            <a:r>
              <a:rPr lang="es-AR" b="1" baseline="0" dirty="0" smtClean="0"/>
              <a:t>Refinamiento</a:t>
            </a:r>
          </a:p>
          <a:p>
            <a:r>
              <a:rPr lang="es-AR" b="0" baseline="0" dirty="0" smtClean="0"/>
              <a:t>Considerar la práctica “</a:t>
            </a:r>
            <a:r>
              <a:rPr lang="es-AR" b="0" baseline="0" dirty="0" err="1" smtClean="0"/>
              <a:t>Refinement</a:t>
            </a:r>
            <a:r>
              <a:rPr lang="es-AR" b="0" baseline="0" dirty="0" smtClean="0"/>
              <a:t> </a:t>
            </a:r>
            <a:r>
              <a:rPr lang="es-AR" b="0" baseline="0" dirty="0" err="1" smtClean="0"/>
              <a:t>backlog</a:t>
            </a:r>
            <a:r>
              <a:rPr lang="es-AR" b="0" baseline="0" dirty="0" smtClean="0"/>
              <a:t>” que emplea SCRU.</a:t>
            </a:r>
          </a:p>
          <a:p>
            <a:endParaRPr lang="es-AR" b="0" baseline="0" dirty="0" smtClean="0"/>
          </a:p>
          <a:p>
            <a:r>
              <a:rPr lang="es-AR" b="1" baseline="0" dirty="0" smtClean="0"/>
              <a:t>Validar</a:t>
            </a:r>
          </a:p>
          <a:p>
            <a:r>
              <a:rPr lang="es-AR" b="0" baseline="0" dirty="0" smtClean="0"/>
              <a:t>Feedback temprano, retroalimentación del cliente y usuarios. Pedir devoluciones. Que revisen documentos, software funcionando, etc.</a:t>
            </a:r>
            <a:endParaRPr lang="es-AR" b="0"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39</a:t>
            </a:fld>
            <a:endParaRPr lang="es-AR"/>
          </a:p>
        </p:txBody>
      </p:sp>
    </p:spTree>
    <p:extLst>
      <p:ext uri="{BB962C8B-B14F-4D97-AF65-F5344CB8AC3E}">
        <p14:creationId xmlns:p14="http://schemas.microsoft.com/office/powerpoint/2010/main" val="6091365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6</a:t>
            </a:fld>
            <a:endParaRPr lang="es-AR"/>
          </a:p>
        </p:txBody>
      </p:sp>
    </p:spTree>
    <p:extLst>
      <p:ext uri="{BB962C8B-B14F-4D97-AF65-F5344CB8AC3E}">
        <p14:creationId xmlns:p14="http://schemas.microsoft.com/office/powerpoint/2010/main" val="24576727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smtClean="0"/>
              <a:t>Inicio: </a:t>
            </a:r>
            <a:r>
              <a:rPr lang="es-AR" b="0" dirty="0" smtClean="0"/>
              <a:t>Necesidad, idea general, definición de idea de negocio.</a:t>
            </a:r>
          </a:p>
          <a:p>
            <a:r>
              <a:rPr lang="es-AR" b="1" dirty="0" smtClean="0"/>
              <a:t>Obtención: </a:t>
            </a:r>
            <a:r>
              <a:rPr lang="es-AR" b="0" dirty="0" smtClean="0"/>
              <a:t>Qué</a:t>
            </a:r>
            <a:r>
              <a:rPr lang="es-AR" b="0" baseline="0" dirty="0" smtClean="0"/>
              <a:t> es lo que se quiere lograr, recolección de requerimientos.</a:t>
            </a:r>
            <a:endParaRPr lang="es-AR" b="1" dirty="0" smtClean="0"/>
          </a:p>
          <a:p>
            <a:r>
              <a:rPr lang="es-AR" b="1" dirty="0" smtClean="0"/>
              <a:t>Elaboración: </a:t>
            </a:r>
            <a:r>
              <a:rPr lang="es-AR" b="0" dirty="0" smtClean="0"/>
              <a:t>Análisis</a:t>
            </a:r>
            <a:r>
              <a:rPr lang="es-AR" b="0" baseline="0" dirty="0" smtClean="0"/>
              <a:t> y refinamiento</a:t>
            </a:r>
            <a:endParaRPr lang="es-AR" b="1" dirty="0" smtClean="0"/>
          </a:p>
          <a:p>
            <a:r>
              <a:rPr lang="es-AR" b="1" dirty="0" smtClean="0"/>
              <a:t>Negociación: </a:t>
            </a:r>
            <a:r>
              <a:rPr lang="es-AR" b="0" dirty="0" smtClean="0"/>
              <a:t>Revisión</a:t>
            </a:r>
            <a:r>
              <a:rPr lang="es-AR" b="0" baseline="0" dirty="0" smtClean="0"/>
              <a:t> de prioridades, conflictos, negociación de alcance, etc.</a:t>
            </a:r>
            <a:endParaRPr lang="es-AR" b="1" dirty="0" smtClean="0"/>
          </a:p>
          <a:p>
            <a:r>
              <a:rPr lang="es-AR" b="1" dirty="0" smtClean="0"/>
              <a:t>Especificación: </a:t>
            </a:r>
            <a:r>
              <a:rPr lang="es-AR" b="0" dirty="0" smtClean="0"/>
              <a:t>Documentar</a:t>
            </a:r>
            <a:endParaRPr lang="es-AR" b="1" dirty="0" smtClean="0"/>
          </a:p>
          <a:p>
            <a:r>
              <a:rPr lang="es-AR" b="1" dirty="0" smtClean="0"/>
              <a:t>Validación: </a:t>
            </a:r>
            <a:r>
              <a:rPr lang="es-AR" b="0" dirty="0" smtClean="0"/>
              <a:t>Validar</a:t>
            </a:r>
            <a:r>
              <a:rPr lang="es-AR" b="0" baseline="0" dirty="0" smtClean="0"/>
              <a:t> lo especificado. El cliente, ingenieros, etc.</a:t>
            </a:r>
            <a:endParaRPr lang="es-AR" b="1" dirty="0" smtClean="0"/>
          </a:p>
          <a:p>
            <a:r>
              <a:rPr lang="es-AR" b="1" dirty="0" smtClean="0"/>
              <a:t>Gestión: </a:t>
            </a:r>
            <a:r>
              <a:rPr lang="es-AR" b="0" dirty="0" smtClean="0"/>
              <a:t>Identificar</a:t>
            </a:r>
            <a:r>
              <a:rPr lang="es-AR" b="0" baseline="0" dirty="0" smtClean="0"/>
              <a:t> y controlar los requisitos y cambios.</a:t>
            </a:r>
            <a:endParaRPr lang="es-AR" b="1" dirty="0" smtClean="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8</a:t>
            </a:fld>
            <a:endParaRPr lang="es-AR"/>
          </a:p>
        </p:txBody>
      </p:sp>
    </p:spTree>
    <p:extLst>
      <p:ext uri="{BB962C8B-B14F-4D97-AF65-F5344CB8AC3E}">
        <p14:creationId xmlns:p14="http://schemas.microsoft.com/office/powerpoint/2010/main" val="12095588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smtClean="0"/>
              <a:t>Análisis lingüístico:</a:t>
            </a:r>
          </a:p>
          <a:p>
            <a:pPr marL="171450" lvl="0" indent="-171450">
              <a:buFont typeface="Arial" pitchFamily="34" charset="0"/>
              <a:buChar char="•"/>
            </a:pPr>
            <a:r>
              <a:rPr lang="es-AR" dirty="0" smtClean="0"/>
              <a:t>Frases nominales;</a:t>
            </a:r>
            <a:r>
              <a:rPr lang="es-AR" baseline="0" dirty="0" smtClean="0"/>
              <a:t> el sustantivo es el núcleo, el resto de palabras modifican o dan información sobre ese núcleo. Verbos copulativos (ser, estar, parecer)</a:t>
            </a:r>
            <a:endParaRPr lang="es-AR" dirty="0" smtClean="0"/>
          </a:p>
          <a:p>
            <a:pPr marL="171450" lvl="0" indent="-171450">
              <a:buFont typeface="Arial" pitchFamily="34" charset="0"/>
              <a:buChar char="•"/>
            </a:pPr>
            <a:r>
              <a:rPr lang="es-AR" dirty="0" smtClean="0"/>
              <a:t>Frases verbales;</a:t>
            </a:r>
            <a:r>
              <a:rPr lang="es-AR" baseline="0" dirty="0" smtClean="0"/>
              <a:t> la acción es el núcleo. No tienen verbo copulativo.</a:t>
            </a:r>
            <a:endParaRPr lang="es-AR" dirty="0" smtClean="0"/>
          </a:p>
          <a:p>
            <a:endParaRPr lang="es-AR" b="1" dirty="0" smtClean="0"/>
          </a:p>
          <a:p>
            <a:r>
              <a:rPr lang="es-AR" b="1" dirty="0" smtClean="0"/>
              <a:t>Entrevistas:</a:t>
            </a:r>
          </a:p>
          <a:p>
            <a:pPr marL="171450" indent="-171450">
              <a:buFont typeface="Arial" pitchFamily="34" charset="0"/>
              <a:buChar char="•"/>
            </a:pPr>
            <a:r>
              <a:rPr lang="es-AR" b="0" dirty="0" smtClean="0"/>
              <a:t>Entrevistas uno a uno</a:t>
            </a:r>
          </a:p>
          <a:p>
            <a:pPr marL="171450" indent="-171450">
              <a:buFont typeface="Arial" pitchFamily="34" charset="0"/>
              <a:buChar char="•"/>
            </a:pPr>
            <a:r>
              <a:rPr lang="es-AR" b="0" dirty="0" smtClean="0"/>
              <a:t>Entrevistas grupo</a:t>
            </a:r>
          </a:p>
          <a:p>
            <a:pPr marL="171450" indent="-171450">
              <a:buFont typeface="Arial" pitchFamily="34" charset="0"/>
              <a:buChar char="•"/>
            </a:pPr>
            <a:r>
              <a:rPr lang="es-AR" b="0" dirty="0" smtClean="0"/>
              <a:t>Cuestionarios</a:t>
            </a:r>
          </a:p>
          <a:p>
            <a:endParaRPr lang="es-AR" b="1" dirty="0" smtClean="0"/>
          </a:p>
          <a:p>
            <a:r>
              <a:rPr lang="es-AR" b="1" dirty="0" smtClean="0"/>
              <a:t>Etnografía:</a:t>
            </a:r>
            <a:endParaRPr lang="es-AR" b="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err="1" smtClean="0"/>
              <a:t>Técnica</a:t>
            </a:r>
            <a:r>
              <a:rPr lang="en-US" sz="1200" b="0" baseline="0" dirty="0" smtClean="0"/>
              <a:t> de </a:t>
            </a:r>
            <a:r>
              <a:rPr lang="en-US" sz="1200" b="0" baseline="0" dirty="0" err="1" smtClean="0"/>
              <a:t>observación</a:t>
            </a:r>
            <a:r>
              <a:rPr lang="en-US" sz="1200" b="0" baseline="0" dirty="0" smtClean="0"/>
              <a:t> </a:t>
            </a:r>
            <a:r>
              <a:rPr lang="en-US" sz="1200" b="0" baseline="0" dirty="0" err="1" smtClean="0"/>
              <a:t>que</a:t>
            </a:r>
            <a:r>
              <a:rPr lang="en-US" sz="1200" b="0" baseline="0" dirty="0" smtClean="0"/>
              <a:t> se </a:t>
            </a:r>
            <a:r>
              <a:rPr lang="en-US" sz="1200" b="0" baseline="0" dirty="0" err="1" smtClean="0"/>
              <a:t>puede</a:t>
            </a:r>
            <a:r>
              <a:rPr lang="en-US" sz="1200" b="0" baseline="0" dirty="0" smtClean="0"/>
              <a:t> </a:t>
            </a:r>
            <a:r>
              <a:rPr lang="en-US" sz="1200" b="0" baseline="0" dirty="0" err="1" smtClean="0"/>
              <a:t>utilizar</a:t>
            </a:r>
            <a:r>
              <a:rPr lang="en-US" sz="1200" b="0" baseline="0" dirty="0" smtClean="0"/>
              <a:t> </a:t>
            </a:r>
            <a:r>
              <a:rPr lang="en-US" sz="1200" b="0" baseline="0" dirty="0" err="1" smtClean="0"/>
              <a:t>para</a:t>
            </a:r>
            <a:r>
              <a:rPr lang="en-US" sz="1200" b="0" baseline="0" dirty="0" smtClean="0"/>
              <a:t> </a:t>
            </a:r>
            <a:r>
              <a:rPr lang="en-US" sz="1200" b="0" baseline="0" dirty="0" err="1" smtClean="0"/>
              <a:t>entender</a:t>
            </a:r>
            <a:r>
              <a:rPr lang="en-US" sz="1200" b="0" baseline="0" dirty="0" smtClean="0"/>
              <a:t> los </a:t>
            </a:r>
            <a:r>
              <a:rPr lang="en-US" sz="1200" b="0" baseline="0" dirty="0" err="1" smtClean="0"/>
              <a:t>requisitos</a:t>
            </a:r>
            <a:r>
              <a:rPr lang="en-US" sz="1200" b="0" baseline="0" dirty="0" smtClean="0"/>
              <a:t> </a:t>
            </a:r>
            <a:r>
              <a:rPr lang="en-US" sz="1200" b="0" baseline="0" dirty="0" err="1" smtClean="0"/>
              <a:t>sociales</a:t>
            </a:r>
            <a:r>
              <a:rPr lang="en-US" sz="1200" b="0" baseline="0" dirty="0" smtClean="0"/>
              <a:t> y </a:t>
            </a:r>
            <a:r>
              <a:rPr lang="en-US" sz="1200" b="0" baseline="0" dirty="0" err="1" smtClean="0"/>
              <a:t>organizacionales</a:t>
            </a:r>
            <a:r>
              <a:rPr lang="en-US" sz="1200"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baseline="0" dirty="0" err="1" smtClean="0"/>
              <a:t>Consiste</a:t>
            </a:r>
            <a:r>
              <a:rPr lang="en-US" sz="1200" b="0" baseline="0" dirty="0" smtClean="0"/>
              <a:t> en </a:t>
            </a:r>
            <a:r>
              <a:rPr lang="en-US" sz="1200" b="0" baseline="0" dirty="0" err="1" smtClean="0"/>
              <a:t>sumergir</a:t>
            </a:r>
            <a:r>
              <a:rPr lang="en-US" sz="1200" b="0" baseline="0" dirty="0" smtClean="0"/>
              <a:t> un </a:t>
            </a:r>
            <a:r>
              <a:rPr lang="en-US" sz="1200" b="0" baseline="0" dirty="0" err="1" smtClean="0"/>
              <a:t>analista</a:t>
            </a:r>
            <a:r>
              <a:rPr lang="en-US" sz="1200" b="0" baseline="0" dirty="0" smtClean="0"/>
              <a:t> en el </a:t>
            </a:r>
            <a:r>
              <a:rPr lang="en-US" sz="1200" b="0" baseline="0" dirty="0" err="1" smtClean="0"/>
              <a:t>entorno</a:t>
            </a:r>
            <a:r>
              <a:rPr lang="en-US" sz="1200" b="0" baseline="0" dirty="0" smtClean="0"/>
              <a:t>, </a:t>
            </a:r>
            <a:r>
              <a:rPr lang="en-US" sz="1200" b="0" baseline="0" dirty="0" err="1" smtClean="0"/>
              <a:t>para</a:t>
            </a:r>
            <a:r>
              <a:rPr lang="en-US" sz="1200" b="0" baseline="0" dirty="0" smtClean="0"/>
              <a:t> </a:t>
            </a:r>
            <a:r>
              <a:rPr lang="en-US" sz="1200" b="0" baseline="0" dirty="0" err="1" smtClean="0"/>
              <a:t>que</a:t>
            </a:r>
            <a:r>
              <a:rPr lang="en-US" sz="1200" b="0" baseline="0" dirty="0" smtClean="0"/>
              <a:t> observe el </a:t>
            </a:r>
            <a:r>
              <a:rPr lang="en-US" sz="1200" b="0" baseline="0" dirty="0" err="1" smtClean="0"/>
              <a:t>desarrollo</a:t>
            </a:r>
            <a:r>
              <a:rPr lang="en-US" sz="1200" b="0" baseline="0" dirty="0" smtClean="0"/>
              <a:t> </a:t>
            </a:r>
            <a:r>
              <a:rPr lang="en-US" sz="1200" b="0" baseline="0" dirty="0" err="1" smtClean="0"/>
              <a:t>diario</a:t>
            </a:r>
            <a:r>
              <a:rPr lang="en-US" sz="1200" b="0" baseline="0" dirty="0" smtClean="0"/>
              <a:t> del </a:t>
            </a:r>
            <a:r>
              <a:rPr lang="en-US" sz="1200" b="0" baseline="0" dirty="0" err="1" smtClean="0"/>
              <a:t>sistema</a:t>
            </a:r>
            <a:r>
              <a:rPr lang="en-US" sz="1200" b="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b="0" baseline="0" dirty="0" smtClean="0"/>
          </a:p>
          <a:p>
            <a:r>
              <a:rPr lang="es-AR" b="1" dirty="0" smtClean="0"/>
              <a:t>Escenarios:</a:t>
            </a:r>
            <a:endParaRPr lang="es-AR" b="0" dirty="0" smtClean="0"/>
          </a:p>
          <a:p>
            <a:r>
              <a:rPr lang="es-AR" sz="1200" b="0" i="0" kern="1200" dirty="0" smtClean="0">
                <a:solidFill>
                  <a:schemeClr val="tx1"/>
                </a:solidFill>
                <a:effectLst/>
                <a:latin typeface="+mn-lt"/>
                <a:ea typeface="+mn-ea"/>
                <a:cs typeface="+mn-cs"/>
              </a:rPr>
              <a:t>Son descripciones de ejemplos de las sesiones de interacción con el sistema. Inicia con un bosquejo y durante la obtención de agregan detalles.</a:t>
            </a:r>
            <a:endParaRPr lang="es-AR" b="1" dirty="0" smtClean="0"/>
          </a:p>
          <a:p>
            <a:endParaRPr lang="es-AR" b="1" dirty="0" smtClean="0"/>
          </a:p>
          <a:p>
            <a:r>
              <a:rPr lang="es-AR" b="1" dirty="0" smtClean="0"/>
              <a:t>TDD: </a:t>
            </a:r>
            <a:r>
              <a:rPr lang="es-AR" dirty="0" smtClean="0"/>
              <a:t>Hay algunos autores que</a:t>
            </a:r>
            <a:r>
              <a:rPr lang="es-AR" baseline="0" dirty="0" smtClean="0"/>
              <a:t> afirman que TDD es una técnica de recolección de requisitos e información al “forzar” al desarrollador en pensar en las post condiciones y como “probar” cada requerimiento.</a:t>
            </a:r>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12</a:t>
            </a:fld>
            <a:endParaRPr lang="es-AR"/>
          </a:p>
        </p:txBody>
      </p:sp>
    </p:spTree>
    <p:extLst>
      <p:ext uri="{BB962C8B-B14F-4D97-AF65-F5344CB8AC3E}">
        <p14:creationId xmlns:p14="http://schemas.microsoft.com/office/powerpoint/2010/main" val="912092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sz="1200" b="1" i="0" kern="1200" dirty="0" smtClean="0">
                <a:solidFill>
                  <a:schemeClr val="tx1"/>
                </a:solidFill>
                <a:effectLst/>
                <a:latin typeface="+mn-lt"/>
                <a:ea typeface="+mn-ea"/>
                <a:cs typeface="+mn-cs"/>
              </a:rPr>
              <a:t>Identificación</a:t>
            </a:r>
            <a:r>
              <a:rPr lang="es-AR" sz="1200" b="0" i="0" kern="1200" dirty="0" smtClean="0">
                <a:solidFill>
                  <a:schemeClr val="tx1"/>
                </a:solidFill>
                <a:effectLst/>
                <a:latin typeface="+mn-lt"/>
                <a:ea typeface="+mn-ea"/>
                <a:cs typeface="+mn-cs"/>
              </a:rPr>
              <a:t> de puntos de vista, que implica descubrir los que reciben los servicios del sistema e identificar los servicios específicos que se suministran a cada punto de vista.</a:t>
            </a:r>
          </a:p>
          <a:p>
            <a:endParaRPr lang="es-AR" sz="1200" b="1" i="0" kern="1200" dirty="0" smtClean="0">
              <a:solidFill>
                <a:schemeClr val="tx1"/>
              </a:solidFill>
              <a:effectLst/>
              <a:latin typeface="+mn-lt"/>
              <a:ea typeface="+mn-ea"/>
              <a:cs typeface="+mn-cs"/>
            </a:endParaRPr>
          </a:p>
          <a:p>
            <a:r>
              <a:rPr lang="es-AR" sz="1200" b="1" i="0" kern="1200" dirty="0" smtClean="0">
                <a:solidFill>
                  <a:schemeClr val="tx1"/>
                </a:solidFill>
                <a:effectLst/>
                <a:latin typeface="+mn-lt"/>
                <a:ea typeface="+mn-ea"/>
                <a:cs typeface="+mn-cs"/>
              </a:rPr>
              <a:t>Estructuración</a:t>
            </a:r>
            <a:r>
              <a:rPr lang="es-AR" sz="1200" b="0" i="0" kern="1200" dirty="0" smtClean="0">
                <a:solidFill>
                  <a:schemeClr val="tx1"/>
                </a:solidFill>
                <a:effectLst/>
                <a:latin typeface="+mn-lt"/>
                <a:ea typeface="+mn-ea"/>
                <a:cs typeface="+mn-cs"/>
              </a:rPr>
              <a:t> de puntos de vista, que comprende agrupar los relacionados en una jerarquía. Los servicios comunes se ubican en los niveles altos de la jerarquía y se heredan los puntos de vista de bajo nivel.</a:t>
            </a:r>
          </a:p>
          <a:p>
            <a:endParaRPr lang="es-AR" sz="1200" b="1" i="0" kern="1200" dirty="0" smtClean="0">
              <a:solidFill>
                <a:schemeClr val="tx1"/>
              </a:solidFill>
              <a:effectLst/>
              <a:latin typeface="+mn-lt"/>
              <a:ea typeface="+mn-ea"/>
              <a:cs typeface="+mn-cs"/>
            </a:endParaRPr>
          </a:p>
          <a:p>
            <a:r>
              <a:rPr lang="es-AR" sz="1200" b="1" i="0" kern="1200" dirty="0" smtClean="0">
                <a:solidFill>
                  <a:schemeClr val="tx1"/>
                </a:solidFill>
                <a:effectLst/>
                <a:latin typeface="+mn-lt"/>
                <a:ea typeface="+mn-ea"/>
                <a:cs typeface="+mn-cs"/>
              </a:rPr>
              <a:t>Documentación</a:t>
            </a:r>
            <a:r>
              <a:rPr lang="es-AR" sz="1200" b="0" i="0" kern="1200" dirty="0" smtClean="0">
                <a:solidFill>
                  <a:schemeClr val="tx1"/>
                </a:solidFill>
                <a:effectLst/>
                <a:latin typeface="+mn-lt"/>
                <a:ea typeface="+mn-ea"/>
                <a:cs typeface="+mn-cs"/>
              </a:rPr>
              <a:t> de puntos de vista, que comprende refinar la descripción de éstos y los servicios identificados.</a:t>
            </a:r>
          </a:p>
          <a:p>
            <a:endParaRPr lang="es-AR" sz="1200" b="1" i="0" kern="1200" dirty="0" smtClean="0">
              <a:solidFill>
                <a:schemeClr val="tx1"/>
              </a:solidFill>
              <a:effectLst/>
              <a:latin typeface="+mn-lt"/>
              <a:ea typeface="+mn-ea"/>
              <a:cs typeface="+mn-cs"/>
            </a:endParaRPr>
          </a:p>
          <a:p>
            <a:r>
              <a:rPr lang="es-AR" sz="1200" b="1" i="0" kern="1200" dirty="0" smtClean="0">
                <a:solidFill>
                  <a:schemeClr val="tx1"/>
                </a:solidFill>
                <a:effectLst/>
                <a:latin typeface="+mn-lt"/>
                <a:ea typeface="+mn-ea"/>
                <a:cs typeface="+mn-cs"/>
              </a:rPr>
              <a:t>Trazado</a:t>
            </a:r>
            <a:r>
              <a:rPr lang="es-AR" sz="1200" b="0" i="0" kern="1200" dirty="0" smtClean="0">
                <a:solidFill>
                  <a:schemeClr val="tx1"/>
                </a:solidFill>
                <a:effectLst/>
                <a:latin typeface="+mn-lt"/>
                <a:ea typeface="+mn-ea"/>
                <a:cs typeface="+mn-cs"/>
              </a:rPr>
              <a:t> del punto de vista del sistema, que comprende identificar los objetos en un diseño orientado a objetos utilizando la información del servicio encapsulado en los puntos de vista.</a:t>
            </a:r>
          </a:p>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13</a:t>
            </a:fld>
            <a:endParaRPr lang="es-AR"/>
          </a:p>
        </p:txBody>
      </p:sp>
    </p:spTree>
    <p:extLst>
      <p:ext uri="{BB962C8B-B14F-4D97-AF65-F5344CB8AC3E}">
        <p14:creationId xmlns:p14="http://schemas.microsoft.com/office/powerpoint/2010/main" val="848036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AR" b="1" dirty="0" err="1" smtClean="0"/>
              <a:t>Joint</a:t>
            </a:r>
            <a:r>
              <a:rPr lang="es-AR" b="1" dirty="0" smtClean="0"/>
              <a:t> </a:t>
            </a:r>
            <a:r>
              <a:rPr lang="es-AR" b="1" dirty="0" err="1" smtClean="0"/>
              <a:t>Application</a:t>
            </a:r>
            <a:r>
              <a:rPr lang="es-AR" b="1" dirty="0" smtClean="0"/>
              <a:t> </a:t>
            </a:r>
            <a:r>
              <a:rPr lang="es-AR" b="1" dirty="0" err="1" smtClean="0"/>
              <a:t>Design</a:t>
            </a:r>
            <a:r>
              <a:rPr lang="es-AR" b="1" dirty="0" smtClean="0"/>
              <a:t> (JAD)</a:t>
            </a:r>
          </a:p>
          <a:p>
            <a:r>
              <a:rPr lang="es-AR" dirty="0" smtClean="0"/>
              <a:t>Metodología para el diseño de interfaces de usuario y para la definición de requerimientos, en la que los usuarios finales, ejecutivos y desarrolladores participan en una reunión de trabajo. Se enfoca en el problema del negocio en lugar de los detalles técnicos</a:t>
            </a:r>
          </a:p>
          <a:p>
            <a:endParaRPr lang="es-AR" dirty="0" smtClean="0"/>
          </a:p>
          <a:p>
            <a:r>
              <a:rPr lang="es-AR" dirty="0" smtClean="0"/>
              <a:t>Propósito:</a:t>
            </a:r>
          </a:p>
          <a:p>
            <a:pPr marL="171450" indent="-171450">
              <a:buFont typeface="Arial" pitchFamily="34" charset="0"/>
              <a:buChar char="•"/>
            </a:pPr>
            <a:r>
              <a:rPr lang="es-AR" dirty="0" smtClean="0"/>
              <a:t>Resolver conflictos</a:t>
            </a:r>
          </a:p>
          <a:p>
            <a:pPr marL="171450" indent="-171450">
              <a:buFont typeface="Arial" pitchFamily="34" charset="0"/>
              <a:buChar char="•"/>
            </a:pPr>
            <a:r>
              <a:rPr lang="es-AR" dirty="0" smtClean="0"/>
              <a:t>Reducir</a:t>
            </a:r>
            <a:r>
              <a:rPr lang="es-AR" baseline="0" dirty="0" smtClean="0"/>
              <a:t> tiempos y costos de largas entrevistas individuales</a:t>
            </a:r>
          </a:p>
          <a:p>
            <a:pPr marL="171450" indent="-171450">
              <a:buFont typeface="Arial" pitchFamily="34" charset="0"/>
              <a:buChar char="•"/>
            </a:pPr>
            <a:r>
              <a:rPr lang="es-AR" baseline="0" dirty="0" smtClean="0"/>
              <a:t>Mejorar la calidad de los resultados</a:t>
            </a:r>
          </a:p>
          <a:p>
            <a:pPr marL="171450" indent="-171450">
              <a:buFont typeface="Arial" pitchFamily="34" charset="0"/>
              <a:buChar char="•"/>
            </a:pPr>
            <a:r>
              <a:rPr lang="es-AR" baseline="0" dirty="0" smtClean="0"/>
              <a:t>Crear “</a:t>
            </a:r>
            <a:r>
              <a:rPr lang="es-AR" baseline="0" dirty="0" err="1" smtClean="0"/>
              <a:t>project</a:t>
            </a:r>
            <a:r>
              <a:rPr lang="es-AR" baseline="0" dirty="0" smtClean="0"/>
              <a:t> </a:t>
            </a:r>
            <a:r>
              <a:rPr lang="es-AR" baseline="0" dirty="0" err="1" smtClean="0"/>
              <a:t>ownership</a:t>
            </a:r>
            <a:r>
              <a:rPr lang="es-AR" baseline="0" dirty="0" smtClean="0"/>
              <a:t>”</a:t>
            </a:r>
          </a:p>
          <a:p>
            <a:pPr marL="171450" indent="-171450">
              <a:buFont typeface="Arial" pitchFamily="34" charset="0"/>
              <a:buChar char="•"/>
            </a:pPr>
            <a:r>
              <a:rPr lang="es-AR" baseline="0" dirty="0" smtClean="0"/>
              <a:t>Mejor comprensión</a:t>
            </a:r>
          </a:p>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14</a:t>
            </a:fld>
            <a:endParaRPr lang="es-AR"/>
          </a:p>
        </p:txBody>
      </p:sp>
    </p:spTree>
    <p:extLst>
      <p:ext uri="{BB962C8B-B14F-4D97-AF65-F5344CB8AC3E}">
        <p14:creationId xmlns:p14="http://schemas.microsoft.com/office/powerpoint/2010/main" val="1744417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kern="1200" dirty="0" smtClean="0">
                <a:solidFill>
                  <a:schemeClr val="tx1"/>
                </a:solidFill>
                <a:effectLst/>
                <a:latin typeface="+mn-lt"/>
                <a:ea typeface="+mn-ea"/>
                <a:cs typeface="+mn-cs"/>
              </a:rPr>
              <a:t>Ponderación</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AR" sz="1200" b="0" kern="1200" dirty="0" smtClean="0">
                <a:solidFill>
                  <a:schemeClr val="tx1"/>
                </a:solidFill>
                <a:effectLst/>
                <a:latin typeface="+mn-lt"/>
                <a:ea typeface="+mn-ea"/>
                <a:cs typeface="+mn-cs"/>
              </a:rPr>
              <a:t>Voto</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AR" sz="1200" b="0" kern="1200" dirty="0" smtClean="0">
                <a:solidFill>
                  <a:schemeClr val="tx1"/>
                </a:solidFill>
                <a:effectLst/>
                <a:latin typeface="+mn-lt"/>
                <a:ea typeface="+mn-ea"/>
                <a:cs typeface="+mn-cs"/>
              </a:rPr>
              <a:t>Peso de voto</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AR" sz="1200" b="0" kern="1200" dirty="0" smtClean="0">
                <a:solidFill>
                  <a:schemeClr val="tx1"/>
                </a:solidFill>
                <a:effectLst/>
                <a:latin typeface="+mn-lt"/>
                <a:ea typeface="+mn-ea"/>
                <a:cs typeface="+mn-cs"/>
              </a:rPr>
              <a:t>Peso relativo </a:t>
            </a:r>
            <a:r>
              <a:rPr lang="es-AR" sz="1200" b="0" kern="1200" dirty="0" smtClean="0">
                <a:solidFill>
                  <a:schemeClr val="tx1"/>
                </a:solidFill>
                <a:effectLst/>
                <a:latin typeface="+mn-lt"/>
                <a:ea typeface="+mn-ea"/>
                <a:cs typeface="+mn-cs"/>
                <a:sym typeface="Wingdings" pitchFamily="2" charset="2"/>
              </a:rPr>
              <a:t>voto * peso de voto</a:t>
            </a:r>
            <a:endParaRPr lang="es-AR"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kern="1200" dirty="0" smtClean="0">
                <a:solidFill>
                  <a:schemeClr val="tx1"/>
                </a:solidFill>
                <a:effectLst/>
                <a:latin typeface="+mn-lt"/>
                <a:ea typeface="+mn-ea"/>
                <a:cs typeface="+mn-cs"/>
              </a:rPr>
              <a:t>Modelo </a:t>
            </a:r>
            <a:r>
              <a:rPr lang="es-AR" sz="1200" b="1" kern="1200" dirty="0" err="1" smtClean="0">
                <a:solidFill>
                  <a:schemeClr val="tx1"/>
                </a:solidFill>
                <a:effectLst/>
                <a:latin typeface="+mn-lt"/>
                <a:ea typeface="+mn-ea"/>
                <a:cs typeface="+mn-cs"/>
              </a:rPr>
              <a:t>Kano</a:t>
            </a:r>
            <a:endParaRPr lang="es-AR" sz="1200" b="1" kern="1200" dirty="0" smtClean="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AR" sz="1200" b="0" i="0" kern="1200" dirty="0" smtClean="0">
                <a:solidFill>
                  <a:schemeClr val="tx1"/>
                </a:solidFill>
                <a:effectLst/>
                <a:latin typeface="+mn-lt"/>
                <a:ea typeface="+mn-ea"/>
                <a:cs typeface="+mn-cs"/>
              </a:rPr>
              <a:t>Requisitos obligatorios (básicos)</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AR" sz="1200" b="0" i="0" kern="1200" dirty="0" smtClean="0">
                <a:solidFill>
                  <a:schemeClr val="tx1"/>
                </a:solidFill>
                <a:effectLst/>
                <a:latin typeface="+mn-lt"/>
                <a:ea typeface="+mn-ea"/>
                <a:cs typeface="+mn-cs"/>
              </a:rPr>
              <a:t>Necesidades (esperado, lineal)</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AR" sz="1200" b="0" i="0" kern="1200" dirty="0" smtClean="0">
                <a:solidFill>
                  <a:schemeClr val="tx1"/>
                </a:solidFill>
                <a:effectLst/>
                <a:latin typeface="+mn-lt"/>
                <a:ea typeface="+mn-ea"/>
                <a:cs typeface="+mn-cs"/>
              </a:rPr>
              <a:t>No esperados (inesperado, excitante)</a:t>
            </a:r>
          </a:p>
          <a:p>
            <a:pPr marL="171450" marR="0" lvl="0" indent="-171450" algn="l" defTabSz="914400" rtl="0" eaLnBrk="1" fontAlgn="auto" latinLnBrk="0" hangingPunct="1">
              <a:lnSpc>
                <a:spcPct val="100000"/>
              </a:lnSpc>
              <a:spcBef>
                <a:spcPts val="0"/>
              </a:spcBef>
              <a:spcAft>
                <a:spcPts val="0"/>
              </a:spcAft>
              <a:buClrTx/>
              <a:buSzTx/>
              <a:buFont typeface="Arial" pitchFamily="34" charset="0"/>
              <a:buChar char="•"/>
              <a:tabLst/>
              <a:defRPr/>
            </a:pPr>
            <a:r>
              <a:rPr lang="es-AR" sz="1200" b="0" i="0" kern="1200" dirty="0" smtClean="0">
                <a:solidFill>
                  <a:schemeClr val="tx1"/>
                </a:solidFill>
                <a:effectLst/>
                <a:latin typeface="+mn-lt"/>
                <a:ea typeface="+mn-ea"/>
                <a:cs typeface="+mn-cs"/>
              </a:rPr>
              <a:t>Indiferentes</a:t>
            </a:r>
            <a:endParaRPr lang="es-AR"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kern="1200" dirty="0" err="1" smtClean="0">
                <a:solidFill>
                  <a:schemeClr val="tx1"/>
                </a:solidFill>
                <a:effectLst/>
                <a:latin typeface="+mn-lt"/>
                <a:ea typeface="+mn-ea"/>
                <a:cs typeface="+mn-cs"/>
              </a:rPr>
              <a:t>MoSCoW</a:t>
            </a:r>
            <a:endParaRPr lang="es-AR" sz="1200" b="1"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M (</a:t>
            </a:r>
            <a:r>
              <a:rPr lang="es-ES" sz="1200" b="1" kern="1200" dirty="0" err="1" smtClean="0">
                <a:solidFill>
                  <a:schemeClr val="tx1"/>
                </a:solidFill>
                <a:effectLst/>
                <a:latin typeface="+mn-lt"/>
                <a:ea typeface="+mn-ea"/>
                <a:cs typeface="+mn-cs"/>
              </a:rPr>
              <a:t>Must</a:t>
            </a:r>
            <a:r>
              <a:rPr lang="es-ES" sz="1200" b="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Requisito que tiene que estar implementado en la versión final del producto para que la misma pueda ser considerada un éxito.</a:t>
            </a:r>
            <a:endParaRPr lang="es-AR"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r>
            <a:br>
              <a:rPr lang="es-ES" sz="1200" b="1" kern="1200" dirty="0" smtClean="0">
                <a:solidFill>
                  <a:schemeClr val="tx1"/>
                </a:solidFill>
                <a:effectLst/>
                <a:latin typeface="+mn-lt"/>
                <a:ea typeface="+mn-ea"/>
                <a:cs typeface="+mn-cs"/>
              </a:rPr>
            </a:br>
            <a:r>
              <a:rPr lang="es-ES" sz="1200" b="1" kern="1200" dirty="0" smtClean="0">
                <a:solidFill>
                  <a:schemeClr val="tx1"/>
                </a:solidFill>
                <a:effectLst/>
                <a:latin typeface="+mn-lt"/>
                <a:ea typeface="+mn-ea"/>
                <a:cs typeface="+mn-cs"/>
              </a:rPr>
              <a:t>S (</a:t>
            </a:r>
            <a:r>
              <a:rPr lang="es-ES" sz="1200" b="1" kern="1200" dirty="0" err="1" smtClean="0">
                <a:solidFill>
                  <a:schemeClr val="tx1"/>
                </a:solidFill>
                <a:effectLst/>
                <a:latin typeface="+mn-lt"/>
                <a:ea typeface="+mn-ea"/>
                <a:cs typeface="+mn-cs"/>
              </a:rPr>
              <a:t>Should</a:t>
            </a:r>
            <a:r>
              <a:rPr lang="es-ES" sz="1200" b="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Requisito de alta prioridad que en la medida de lo posible debería ser incluido en la solución final, pero que llegado el momento y si fuera necesario, podría ser prescindible si hubiera alguna causa que lo justificara.</a:t>
            </a:r>
            <a:endParaRPr lang="es-AR"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r>
            <a:br>
              <a:rPr lang="es-ES" sz="1200" b="1" kern="1200" dirty="0" smtClean="0">
                <a:solidFill>
                  <a:schemeClr val="tx1"/>
                </a:solidFill>
                <a:effectLst/>
                <a:latin typeface="+mn-lt"/>
                <a:ea typeface="+mn-ea"/>
                <a:cs typeface="+mn-cs"/>
              </a:rPr>
            </a:br>
            <a:r>
              <a:rPr lang="es-ES" sz="1200" b="1" kern="1200" dirty="0" smtClean="0">
                <a:solidFill>
                  <a:schemeClr val="tx1"/>
                </a:solidFill>
                <a:effectLst/>
                <a:latin typeface="+mn-lt"/>
                <a:ea typeface="+mn-ea"/>
                <a:cs typeface="+mn-cs"/>
              </a:rPr>
              <a:t>C (</a:t>
            </a:r>
            <a:r>
              <a:rPr lang="es-ES" sz="1200" b="1" kern="1200" dirty="0" err="1" smtClean="0">
                <a:solidFill>
                  <a:schemeClr val="tx1"/>
                </a:solidFill>
                <a:effectLst/>
                <a:latin typeface="+mn-lt"/>
                <a:ea typeface="+mn-ea"/>
                <a:cs typeface="+mn-cs"/>
              </a:rPr>
              <a:t>Could</a:t>
            </a:r>
            <a:r>
              <a:rPr lang="es-ES" sz="1200" b="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Requisito deseable pero no necesario, se implementaría si hubiera posibilidades presupuestarias y temporales.</a:t>
            </a:r>
            <a:endParaRPr lang="es-AR" sz="1200" kern="1200" dirty="0" smtClean="0">
              <a:solidFill>
                <a:schemeClr val="tx1"/>
              </a:solidFill>
              <a:effectLst/>
              <a:latin typeface="+mn-lt"/>
              <a:ea typeface="+mn-ea"/>
              <a:cs typeface="+mn-cs"/>
            </a:endParaRPr>
          </a:p>
          <a:p>
            <a:r>
              <a:rPr lang="es-ES" sz="1200" b="1" kern="1200" dirty="0" smtClean="0">
                <a:solidFill>
                  <a:schemeClr val="tx1"/>
                </a:solidFill>
                <a:effectLst/>
                <a:latin typeface="+mn-lt"/>
                <a:ea typeface="+mn-ea"/>
                <a:cs typeface="+mn-cs"/>
              </a:rPr>
              <a:t/>
            </a:r>
            <a:br>
              <a:rPr lang="es-ES" sz="1200" b="1" kern="1200" dirty="0" smtClean="0">
                <a:solidFill>
                  <a:schemeClr val="tx1"/>
                </a:solidFill>
                <a:effectLst/>
                <a:latin typeface="+mn-lt"/>
                <a:ea typeface="+mn-ea"/>
                <a:cs typeface="+mn-cs"/>
              </a:rPr>
            </a:br>
            <a:r>
              <a:rPr lang="es-ES" sz="1200" b="1" kern="1200" dirty="0" smtClean="0">
                <a:solidFill>
                  <a:schemeClr val="tx1"/>
                </a:solidFill>
                <a:effectLst/>
                <a:latin typeface="+mn-lt"/>
                <a:ea typeface="+mn-ea"/>
                <a:cs typeface="+mn-cs"/>
              </a:rPr>
              <a:t>W (</a:t>
            </a:r>
            <a:r>
              <a:rPr lang="es-ES" sz="1200" b="1" kern="1200" dirty="0" err="1" smtClean="0">
                <a:solidFill>
                  <a:schemeClr val="tx1"/>
                </a:solidFill>
                <a:effectLst/>
                <a:latin typeface="+mn-lt"/>
                <a:ea typeface="+mn-ea"/>
                <a:cs typeface="+mn-cs"/>
              </a:rPr>
              <a:t>Won’t</a:t>
            </a:r>
            <a:r>
              <a:rPr lang="es-ES" sz="1200" b="1" kern="1200" dirty="0" smtClean="0">
                <a:solidFill>
                  <a:schemeClr val="tx1"/>
                </a:solidFill>
                <a:effectLst/>
                <a:latin typeface="+mn-lt"/>
                <a:ea typeface="+mn-ea"/>
                <a:cs typeface="+mn-cs"/>
              </a:rPr>
              <a:t>):</a:t>
            </a:r>
            <a:r>
              <a:rPr lang="es-ES" sz="1200" kern="1200" dirty="0" smtClean="0">
                <a:solidFill>
                  <a:schemeClr val="tx1"/>
                </a:solidFill>
                <a:effectLst/>
                <a:latin typeface="+mn-lt"/>
                <a:ea typeface="+mn-ea"/>
                <a:cs typeface="+mn-cs"/>
              </a:rPr>
              <a:t> Hace referencia a requisitos que están descartados de momento pero que en un futuro podrían ser tenidos de nuevo en cuenta y ser reclasificados en una de las categorías anteriores.</a:t>
            </a:r>
            <a:endParaRPr lang="es-AR"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s-AR" sz="1200" b="1"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b="1" kern="1200" dirty="0" smtClean="0">
                <a:solidFill>
                  <a:schemeClr val="tx1"/>
                </a:solidFill>
                <a:effectLst/>
                <a:latin typeface="+mn-lt"/>
                <a:ea typeface="+mn-ea"/>
                <a:cs typeface="+mn-cs"/>
              </a:rPr>
              <a:t>100 puntos</a:t>
            </a:r>
          </a:p>
          <a:p>
            <a:pPr marL="0" marR="0" lvl="0" indent="0" algn="l" defTabSz="914400" rtl="0" eaLnBrk="1" fontAlgn="auto" latinLnBrk="0" hangingPunct="1">
              <a:lnSpc>
                <a:spcPct val="100000"/>
              </a:lnSpc>
              <a:spcBef>
                <a:spcPts val="0"/>
              </a:spcBef>
              <a:spcAft>
                <a:spcPts val="0"/>
              </a:spcAft>
              <a:buClrTx/>
              <a:buSzTx/>
              <a:buFontTx/>
              <a:buNone/>
              <a:tabLst/>
              <a:defRPr/>
            </a:pPr>
            <a:r>
              <a:rPr lang="es-AR" sz="1200" kern="1200" dirty="0" smtClean="0">
                <a:solidFill>
                  <a:schemeClr val="tx1"/>
                </a:solidFill>
                <a:effectLst/>
                <a:latin typeface="+mn-lt"/>
                <a:ea typeface="+mn-ea"/>
                <a:cs typeface="+mn-cs"/>
              </a:rPr>
              <a:t>Cada persona en el grupo recibe 100 puntos que se puede distribuir como votos a través de los elementos disponibles. Los votos no tienen que ser distribuidos por igual; cada persona distribuye los 100 puntos como desee.</a:t>
            </a:r>
          </a:p>
          <a:p>
            <a:pPr lvl="0"/>
            <a:endParaRPr lang="es-AR" sz="1200" b="1" kern="1200" dirty="0" smtClean="0">
              <a:solidFill>
                <a:schemeClr val="tx1"/>
              </a:solidFill>
              <a:effectLst/>
              <a:latin typeface="+mn-lt"/>
              <a:ea typeface="+mn-ea"/>
              <a:cs typeface="+mn-cs"/>
            </a:endParaRPr>
          </a:p>
          <a:p>
            <a:pPr lvl="0"/>
            <a:r>
              <a:rPr lang="es-AR" sz="1200" b="1" kern="1200" dirty="0" err="1" smtClean="0">
                <a:solidFill>
                  <a:schemeClr val="tx1"/>
                </a:solidFill>
                <a:effectLst/>
                <a:latin typeface="+mn-lt"/>
                <a:ea typeface="+mn-ea"/>
                <a:cs typeface="+mn-cs"/>
              </a:rPr>
              <a:t>Walking</a:t>
            </a:r>
            <a:r>
              <a:rPr lang="es-AR" sz="1200" b="1" kern="1200" dirty="0" smtClean="0">
                <a:solidFill>
                  <a:schemeClr val="tx1"/>
                </a:solidFill>
                <a:effectLst/>
                <a:latin typeface="+mn-lt"/>
                <a:ea typeface="+mn-ea"/>
                <a:cs typeface="+mn-cs"/>
              </a:rPr>
              <a:t> </a:t>
            </a:r>
            <a:r>
              <a:rPr lang="es-AR" sz="1200" b="1" kern="1200" dirty="0" err="1" smtClean="0">
                <a:solidFill>
                  <a:schemeClr val="tx1"/>
                </a:solidFill>
                <a:effectLst/>
                <a:latin typeface="+mn-lt"/>
                <a:ea typeface="+mn-ea"/>
                <a:cs typeface="+mn-cs"/>
              </a:rPr>
              <a:t>Skeleton</a:t>
            </a:r>
            <a:endParaRPr lang="es-AR" sz="1200" b="1" kern="1200" dirty="0" smtClean="0">
              <a:solidFill>
                <a:schemeClr val="tx1"/>
              </a:solidFill>
              <a:effectLst/>
              <a:latin typeface="+mn-lt"/>
              <a:ea typeface="+mn-ea"/>
              <a:cs typeface="+mn-cs"/>
            </a:endParaRPr>
          </a:p>
          <a:p>
            <a:r>
              <a:rPr lang="es-AR" sz="1200" kern="1200" dirty="0" smtClean="0">
                <a:solidFill>
                  <a:schemeClr val="tx1"/>
                </a:solidFill>
                <a:effectLst/>
                <a:latin typeface="+mn-lt"/>
                <a:ea typeface="+mn-ea"/>
                <a:cs typeface="+mn-cs"/>
              </a:rPr>
              <a:t>En este método, los requisitos se seleccionan de manera que se pueda cumplir con el mínimo de funcionalidad necesaria para que el sistema realice una tarea completa desde la parte superior hasta la inferior.</a:t>
            </a:r>
          </a:p>
          <a:p>
            <a:r>
              <a:rPr lang="es-AR" sz="1200" kern="1200" dirty="0" smtClean="0">
                <a:solidFill>
                  <a:schemeClr val="tx1"/>
                </a:solidFill>
                <a:effectLst/>
                <a:latin typeface="+mn-lt"/>
                <a:ea typeface="+mn-ea"/>
                <a:cs typeface="+mn-cs"/>
              </a:rPr>
              <a:t>El objetivo de este método es realizar las implementación más simples y acotadas posibles de los circuitos principales de un sistema.</a:t>
            </a:r>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16</a:t>
            </a:fld>
            <a:endParaRPr lang="es-AR"/>
          </a:p>
        </p:txBody>
      </p:sp>
    </p:spTree>
    <p:extLst>
      <p:ext uri="{BB962C8B-B14F-4D97-AF65-F5344CB8AC3E}">
        <p14:creationId xmlns:p14="http://schemas.microsoft.com/office/powerpoint/2010/main" val="3237293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lstStyle/>
          <a:p>
            <a:r>
              <a:rPr lang="es-ES" b="1" dirty="0" smtClean="0"/>
              <a:t>M (</a:t>
            </a:r>
            <a:r>
              <a:rPr lang="es-ES" b="1" dirty="0" err="1" smtClean="0"/>
              <a:t>Must</a:t>
            </a:r>
            <a:r>
              <a:rPr lang="es-ES" b="1" dirty="0" smtClean="0"/>
              <a:t>):</a:t>
            </a:r>
            <a:r>
              <a:rPr lang="es-ES" dirty="0" smtClean="0"/>
              <a:t> Requisito que tiene que estar implementado en la versión final del producto para que la misma pueda ser considerada un éxito.</a:t>
            </a:r>
            <a:endParaRPr lang="es-AR" dirty="0" smtClean="0"/>
          </a:p>
          <a:p>
            <a:r>
              <a:rPr lang="es-ES" b="1" dirty="0" smtClean="0"/>
              <a:t>S (</a:t>
            </a:r>
            <a:r>
              <a:rPr lang="es-ES" b="1" dirty="0" err="1" smtClean="0"/>
              <a:t>Should</a:t>
            </a:r>
            <a:r>
              <a:rPr lang="es-ES" b="1" dirty="0" smtClean="0"/>
              <a:t>):</a:t>
            </a:r>
            <a:r>
              <a:rPr lang="es-ES" dirty="0" smtClean="0"/>
              <a:t> Requisito de alta prioridad que en la medida de lo posible debería ser incluido en la solución final, pero que llegado el momento y si fuera necesario, podría ser prescindible si hubiera alguna causa que lo justificara.</a:t>
            </a:r>
            <a:endParaRPr lang="es-AR" dirty="0" smtClean="0"/>
          </a:p>
          <a:p>
            <a:r>
              <a:rPr lang="es-ES" b="1" dirty="0" smtClean="0"/>
              <a:t>C (</a:t>
            </a:r>
            <a:r>
              <a:rPr lang="es-ES" b="1" dirty="0" err="1" smtClean="0"/>
              <a:t>Could</a:t>
            </a:r>
            <a:r>
              <a:rPr lang="es-ES" b="1" dirty="0" smtClean="0"/>
              <a:t>):</a:t>
            </a:r>
            <a:r>
              <a:rPr lang="es-ES" dirty="0" smtClean="0"/>
              <a:t> Requisito deseable pero no necesario, se implementaría si hubiera posibilidades presupuestarias y temporales.</a:t>
            </a:r>
            <a:endParaRPr lang="es-AR" dirty="0" smtClean="0"/>
          </a:p>
          <a:p>
            <a:r>
              <a:rPr lang="es-ES" b="1" dirty="0" smtClean="0"/>
              <a:t>W (</a:t>
            </a:r>
            <a:r>
              <a:rPr lang="es-ES" b="1" dirty="0" err="1" smtClean="0"/>
              <a:t>Won’t</a:t>
            </a:r>
            <a:r>
              <a:rPr lang="es-ES" b="1" dirty="0" smtClean="0"/>
              <a:t>):</a:t>
            </a:r>
            <a:r>
              <a:rPr lang="es-ES" dirty="0" smtClean="0"/>
              <a:t> Hace referencia a requisitos que están descartados de momento pero que en un futuro podrían ser tenidos de nuevo en cuenta y ser reclasificados en una de las categorías anteriores.</a:t>
            </a:r>
            <a:endParaRPr lang="es-AR" dirty="0" smtClean="0"/>
          </a:p>
          <a:p>
            <a:endParaRPr lang="es-AR" dirty="0"/>
          </a:p>
        </p:txBody>
      </p:sp>
      <p:sp>
        <p:nvSpPr>
          <p:cNvPr id="4" name="3 Marcador de número de diapositiva"/>
          <p:cNvSpPr>
            <a:spLocks noGrp="1"/>
          </p:cNvSpPr>
          <p:nvPr>
            <p:ph type="sldNum" sz="quarter" idx="10"/>
          </p:nvPr>
        </p:nvSpPr>
        <p:spPr/>
        <p:txBody>
          <a:bodyPr/>
          <a:lstStyle/>
          <a:p>
            <a:fld id="{6E30963D-CAB9-4C7F-8CDA-547423302A62}" type="slidenum">
              <a:rPr lang="es-AR" smtClean="0"/>
              <a:t>17</a:t>
            </a:fld>
            <a:endParaRPr lang="es-AR"/>
          </a:p>
        </p:txBody>
      </p:sp>
    </p:spTree>
    <p:extLst>
      <p:ext uri="{BB962C8B-B14F-4D97-AF65-F5344CB8AC3E}">
        <p14:creationId xmlns:p14="http://schemas.microsoft.com/office/powerpoint/2010/main" val="50632165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pic>
        <p:nvPicPr>
          <p:cNvPr id="1026" name="Picture 2" descr="D:\Mis Documentos en E\varios\engee\PPT\1.jpg"/>
          <p:cNvPicPr>
            <a:picLocks noChangeAspect="1" noChangeArrowheads="1"/>
          </p:cNvPicPr>
          <p:nvPr userDrawn="1"/>
        </p:nvPicPr>
        <p:blipFill>
          <a:blip r:embed="rId2" cstate="print"/>
          <a:srcRect t="1060"/>
          <a:stretch>
            <a:fillRect/>
          </a:stretch>
        </p:blipFill>
        <p:spPr bwMode="auto">
          <a:xfrm>
            <a:off x="1" y="0"/>
            <a:ext cx="9143999" cy="6858024"/>
          </a:xfrm>
          <a:prstGeom prst="rect">
            <a:avLst/>
          </a:prstGeom>
          <a:noFill/>
        </p:spPr>
      </p:pic>
      <p:sp>
        <p:nvSpPr>
          <p:cNvPr id="2" name="1 Título"/>
          <p:cNvSpPr>
            <a:spLocks noGrp="1"/>
          </p:cNvSpPr>
          <p:nvPr>
            <p:ph type="ctrTitle"/>
          </p:nvPr>
        </p:nvSpPr>
        <p:spPr>
          <a:xfrm>
            <a:off x="3929058" y="3429000"/>
            <a:ext cx="4529142" cy="1470025"/>
          </a:xfrm>
        </p:spPr>
        <p:txBody>
          <a:bodyPr>
            <a:noAutofit/>
          </a:bodyPr>
          <a:lstStyle>
            <a:lvl1pPr algn="r">
              <a:defRPr sz="3200">
                <a:solidFill>
                  <a:srgbClr val="FF9900"/>
                </a:solidFill>
                <a:latin typeface="Trebuchet MS" pitchFamily="34" charset="0"/>
              </a:defRPr>
            </a:lvl1pPr>
          </a:lstStyle>
          <a:p>
            <a:r>
              <a:rPr lang="es-ES" smtClean="0"/>
              <a:t>Haga clic para modificar el estilo de título del patrón</a:t>
            </a:r>
            <a:endParaRPr lang="es-ES" dirty="0"/>
          </a:p>
        </p:txBody>
      </p:sp>
      <p:sp>
        <p:nvSpPr>
          <p:cNvPr id="3" name="2 Subtítulo"/>
          <p:cNvSpPr>
            <a:spLocks noGrp="1"/>
          </p:cNvSpPr>
          <p:nvPr>
            <p:ph type="subTitle" idx="1"/>
          </p:nvPr>
        </p:nvSpPr>
        <p:spPr>
          <a:xfrm>
            <a:off x="3929058" y="5143512"/>
            <a:ext cx="4543412" cy="1428760"/>
          </a:xfrm>
        </p:spPr>
        <p:txBody>
          <a:bodyPr>
            <a:normAutofit/>
          </a:bodyPr>
          <a:lstStyle>
            <a:lvl1pPr marL="0" indent="0" algn="r">
              <a:lnSpc>
                <a:spcPct val="100000"/>
              </a:lnSpc>
              <a:buNone/>
              <a:defRPr sz="2400">
                <a:solidFill>
                  <a:schemeClr val="tx1">
                    <a:tint val="75000"/>
                  </a:schemeClr>
                </a:solidFill>
                <a:latin typeface="Trebuchet MS"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dirty="0"/>
          </a:p>
        </p:txBody>
      </p:sp>
      <p:sp>
        <p:nvSpPr>
          <p:cNvPr id="4" name="3 Marcador de fecha"/>
          <p:cNvSpPr>
            <a:spLocks noGrp="1"/>
          </p:cNvSpPr>
          <p:nvPr>
            <p:ph type="dt" sz="half" idx="10"/>
          </p:nvPr>
        </p:nvSpPr>
        <p:spPr/>
        <p:txBody>
          <a:bodyPr/>
          <a:lstStyle/>
          <a:p>
            <a:fld id="{509F8A38-D7BF-4891-8F9E-895B9C1DA592}" type="datetimeFigureOut">
              <a:rPr lang="es-ES" smtClean="0"/>
              <a:pPr/>
              <a:t>18/07/2014</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2928926" y="274638"/>
            <a:ext cx="5757874" cy="1143000"/>
          </a:xfrm>
        </p:spPr>
        <p:txBody>
          <a:bodyPr>
            <a:normAutofit/>
          </a:bodyPr>
          <a:lstStyle>
            <a:lvl1pPr algn="r">
              <a:defRPr sz="2800">
                <a:solidFill>
                  <a:schemeClr val="tx1">
                    <a:lumMod val="95000"/>
                    <a:lumOff val="5000"/>
                  </a:schemeClr>
                </a:solidFill>
                <a:latin typeface="Trebuchet MS" pitchFamily="34" charset="0"/>
              </a:defRPr>
            </a:lvl1pPr>
          </a:lstStyle>
          <a:p>
            <a:r>
              <a:rPr lang="es-ES" smtClean="0"/>
              <a:t>Haga clic para modificar el estilo de título del patrón</a:t>
            </a:r>
            <a:endParaRPr lang="es-ES" dirty="0"/>
          </a:p>
        </p:txBody>
      </p:sp>
      <p:sp>
        <p:nvSpPr>
          <p:cNvPr id="3" name="2 Marcador de contenido"/>
          <p:cNvSpPr>
            <a:spLocks noGrp="1"/>
          </p:cNvSpPr>
          <p:nvPr>
            <p:ph idx="1"/>
          </p:nvPr>
        </p:nvSpPr>
        <p:spPr/>
        <p:txBody>
          <a:bodyPr/>
          <a:lstStyle>
            <a:lvl1pPr>
              <a:buClr>
                <a:srgbClr val="FF9900"/>
              </a:buClr>
              <a:defRPr sz="2400">
                <a:latin typeface="Trebuchet MS" pitchFamily="34" charset="0"/>
              </a:defRPr>
            </a:lvl1pPr>
            <a:lvl2pPr>
              <a:buClr>
                <a:schemeClr val="tx1">
                  <a:lumMod val="65000"/>
                  <a:lumOff val="35000"/>
                </a:schemeClr>
              </a:buClr>
              <a:buFont typeface="Arial" pitchFamily="34" charset="0"/>
              <a:buChar char="•"/>
              <a:defRPr sz="2000">
                <a:latin typeface="Trebuchet MS" pitchFamily="34" charset="0"/>
              </a:defRPr>
            </a:lvl2pPr>
            <a:lvl3pPr>
              <a:defRPr sz="1800">
                <a:latin typeface="Trebuchet MS" pitchFamily="34" charset="0"/>
              </a:defRPr>
            </a:lvl3pPr>
            <a:lvl4pPr>
              <a:defRPr sz="1800">
                <a:latin typeface="Trebuchet MS" pitchFamily="34" charset="0"/>
              </a:defRPr>
            </a:lvl4pPr>
            <a:lvl5pPr>
              <a:defRPr sz="1800">
                <a:latin typeface="Trebuchet MS" pitchFamily="34" charset="0"/>
              </a:defRPr>
            </a:lvl5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fecha"/>
          <p:cNvSpPr>
            <a:spLocks noGrp="1"/>
          </p:cNvSpPr>
          <p:nvPr>
            <p:ph type="dt" sz="half" idx="10"/>
          </p:nvPr>
        </p:nvSpPr>
        <p:spPr/>
        <p:txBody>
          <a:bodyPr/>
          <a:lstStyle>
            <a:lvl1pPr>
              <a:defRPr>
                <a:latin typeface="Trebuchet MS" pitchFamily="34" charset="0"/>
              </a:defRPr>
            </a:lvl1pPr>
          </a:lstStyle>
          <a:p>
            <a:fld id="{509F8A38-D7BF-4891-8F9E-895B9C1DA592}" type="datetimeFigureOut">
              <a:rPr lang="es-ES" smtClean="0"/>
              <a:pPr/>
              <a:t>18/07/2014</a:t>
            </a:fld>
            <a:endParaRPr lang="es-ES"/>
          </a:p>
        </p:txBody>
      </p:sp>
      <p:sp>
        <p:nvSpPr>
          <p:cNvPr id="5" name="4 Marcador de pie de página"/>
          <p:cNvSpPr>
            <a:spLocks noGrp="1"/>
          </p:cNvSpPr>
          <p:nvPr>
            <p:ph type="ftr" sz="quarter" idx="11"/>
          </p:nvPr>
        </p:nvSpPr>
        <p:spPr>
          <a:xfrm>
            <a:off x="3124200" y="6356350"/>
            <a:ext cx="2895600" cy="365125"/>
          </a:xfrm>
          <a:prstGeom prst="rect">
            <a:avLst/>
          </a:prstGeom>
        </p:spPr>
        <p:txBody>
          <a:bodyPr/>
          <a:lstStyle>
            <a:lvl1pPr>
              <a:defRPr>
                <a:latin typeface="Trebuchet MS" pitchFamily="34" charset="0"/>
              </a:defRPr>
            </a:lvl1pPr>
          </a:lstStyle>
          <a:p>
            <a:endParaRPr lang="es-ES"/>
          </a:p>
        </p:txBody>
      </p:sp>
      <p:sp>
        <p:nvSpPr>
          <p:cNvPr id="6" name="5 Marcador de número de diapositiva"/>
          <p:cNvSpPr>
            <a:spLocks noGrp="1"/>
          </p:cNvSpPr>
          <p:nvPr>
            <p:ph type="sldNum" sz="quarter" idx="12"/>
          </p:nvPr>
        </p:nvSpPr>
        <p:spPr/>
        <p:txBody>
          <a:bodyPr/>
          <a:lstStyle>
            <a:lvl1pPr>
              <a:defRPr>
                <a:latin typeface="Trebuchet MS" pitchFamily="34" charset="0"/>
              </a:defRPr>
            </a:lvl1pPr>
          </a:lstStyle>
          <a:p>
            <a:fld id="{53956394-5704-477B-BC70-B3D57CA8FD09}" type="slidenum">
              <a:rPr lang="es-ES" smtClean="0"/>
              <a:pPr/>
              <a:t>‹Nº›</a:t>
            </a:fld>
            <a:endParaRPr lang="es-ES"/>
          </a:p>
        </p:txBody>
      </p:sp>
      <p:cxnSp>
        <p:nvCxnSpPr>
          <p:cNvPr id="9" name="8 Conector recto"/>
          <p:cNvCxnSpPr/>
          <p:nvPr userDrawn="1"/>
        </p:nvCxnSpPr>
        <p:spPr>
          <a:xfrm rot="10800000">
            <a:off x="2857488" y="1500174"/>
            <a:ext cx="5857916" cy="1588"/>
          </a:xfrm>
          <a:prstGeom prst="line">
            <a:avLst/>
          </a:prstGeom>
          <a:ln>
            <a:solidFill>
              <a:srgbClr val="FF9900"/>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dirty="0"/>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dirty="0"/>
          </a:p>
        </p:txBody>
      </p:sp>
      <p:sp>
        <p:nvSpPr>
          <p:cNvPr id="5" name="4 Marcador de fecha"/>
          <p:cNvSpPr>
            <a:spLocks noGrp="1"/>
          </p:cNvSpPr>
          <p:nvPr>
            <p:ph type="dt" sz="half" idx="10"/>
          </p:nvPr>
        </p:nvSpPr>
        <p:spPr/>
        <p:txBody>
          <a:bodyPr/>
          <a:lstStyle/>
          <a:p>
            <a:fld id="{509F8A38-D7BF-4891-8F9E-895B9C1DA592}" type="datetimeFigureOut">
              <a:rPr lang="es-ES" smtClean="0"/>
              <a:pPr/>
              <a:t>18/07/2014</a:t>
            </a:fld>
            <a:endParaRPr lang="es-ES"/>
          </a:p>
        </p:txBody>
      </p:sp>
      <p:sp>
        <p:nvSpPr>
          <p:cNvPr id="6" name="5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7" name="6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509F8A38-D7BF-4891-8F9E-895B9C1DA592}" type="datetimeFigureOut">
              <a:rPr lang="es-ES" smtClean="0"/>
              <a:pPr/>
              <a:t>18/07/2014</a:t>
            </a:fld>
            <a:endParaRPr lang="es-ES"/>
          </a:p>
        </p:txBody>
      </p:sp>
      <p:sp>
        <p:nvSpPr>
          <p:cNvPr id="4" name="3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5" name="4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509F8A38-D7BF-4891-8F9E-895B9C1DA592}" type="datetimeFigureOut">
              <a:rPr lang="es-ES" smtClean="0"/>
              <a:pPr/>
              <a:t>18/07/2014</a:t>
            </a:fld>
            <a:endParaRPr lang="es-ES"/>
          </a:p>
        </p:txBody>
      </p:sp>
      <p:sp>
        <p:nvSpPr>
          <p:cNvPr id="3" name="2 Marcador de pie de página"/>
          <p:cNvSpPr>
            <a:spLocks noGrp="1"/>
          </p:cNvSpPr>
          <p:nvPr>
            <p:ph type="ftr" sz="quarter" idx="11"/>
          </p:nvPr>
        </p:nvSpPr>
        <p:spPr>
          <a:xfrm>
            <a:off x="3124200" y="6356350"/>
            <a:ext cx="2895600" cy="365125"/>
          </a:xfrm>
          <a:prstGeom prst="rect">
            <a:avLst/>
          </a:prstGeom>
        </p:spPr>
        <p:txBody>
          <a:bodyPr/>
          <a:lstStyle/>
          <a:p>
            <a:endParaRPr lang="es-ES"/>
          </a:p>
        </p:txBody>
      </p:sp>
      <p:sp>
        <p:nvSpPr>
          <p:cNvPr id="4" name="3 Marcador de número de diapositiva"/>
          <p:cNvSpPr>
            <a:spLocks noGrp="1"/>
          </p:cNvSpPr>
          <p:nvPr>
            <p:ph type="sldNum" sz="quarter" idx="12"/>
          </p:nvPr>
        </p:nvSpPr>
        <p:spPr/>
        <p:txBody>
          <a:bodyPr/>
          <a:lstStyle/>
          <a:p>
            <a:fld id="{53956394-5704-477B-BC70-B3D57CA8FD09}"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8" name="Picture 3" descr="D:\Mis Documentos en E\varios\engee\PPT\1 copy .jpg"/>
          <p:cNvPicPr>
            <a:picLocks noChangeAspect="1" noChangeArrowheads="1"/>
          </p:cNvPicPr>
          <p:nvPr/>
        </p:nvPicPr>
        <p:blipFill>
          <a:blip r:embed="rId7" cstate="print">
            <a:lum bright="-10000"/>
          </a:blip>
          <a:srcRect t="1060"/>
          <a:stretch>
            <a:fillRect/>
          </a:stretch>
        </p:blipFill>
        <p:spPr bwMode="auto">
          <a:xfrm>
            <a:off x="0" y="0"/>
            <a:ext cx="9143999" cy="6858024"/>
          </a:xfrm>
          <a:prstGeom prst="rect">
            <a:avLst/>
          </a:prstGeom>
          <a:noFill/>
        </p:spPr>
      </p:pic>
      <p:sp>
        <p:nvSpPr>
          <p:cNvPr id="2" name="1 Marcador de título"/>
          <p:cNvSpPr>
            <a:spLocks noGrp="1"/>
          </p:cNvSpPr>
          <p:nvPr>
            <p:ph type="title"/>
          </p:nvPr>
        </p:nvSpPr>
        <p:spPr>
          <a:xfrm>
            <a:off x="2714612" y="274638"/>
            <a:ext cx="5972188" cy="1143000"/>
          </a:xfrm>
          <a:prstGeom prst="rect">
            <a:avLst/>
          </a:prstGeom>
        </p:spPr>
        <p:txBody>
          <a:bodyPr vert="horz" lIns="91440" tIns="45720" rIns="91440" bIns="45720" rtlCol="0" anchor="ctr">
            <a:normAutofit/>
          </a:bodyPr>
          <a:lstStyle/>
          <a:p>
            <a:r>
              <a:rPr lang="es-ES" dirty="0" smtClean="0"/>
              <a:t>Haga clic para modificar el estilo de título del patrón</a:t>
            </a:r>
            <a:endParaRPr lang="es-ES" dirty="0"/>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dirty="0" smtClean="0"/>
              <a:t>Haga clic para modificar el estilo de texto del patrón</a:t>
            </a:r>
          </a:p>
          <a:p>
            <a:pPr lvl="1"/>
            <a:r>
              <a:rPr lang="es-ES" dirty="0" smtClean="0"/>
              <a:t>Segundo nivel</a:t>
            </a:r>
          </a:p>
          <a:p>
            <a:pPr lvl="2"/>
            <a:r>
              <a:rPr lang="es-ES" dirty="0" smtClean="0"/>
              <a:t>Tercer nivel</a:t>
            </a:r>
          </a:p>
          <a:p>
            <a:pPr lvl="3"/>
            <a:r>
              <a:rPr lang="es-ES" dirty="0" smtClean="0"/>
              <a:t>Cuarto nivel</a:t>
            </a:r>
          </a:p>
          <a:p>
            <a:pPr lvl="4"/>
            <a:r>
              <a:rPr lang="es-ES" dirty="0" smtClean="0"/>
              <a:t>Quinto nivel</a:t>
            </a:r>
            <a:endParaRPr lang="es-ES" dirty="0"/>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9F8A38-D7BF-4891-8F9E-895B9C1DA592}" type="datetimeFigureOut">
              <a:rPr lang="es-ES" smtClean="0"/>
              <a:pPr/>
              <a:t>18/07/2014</a:t>
            </a:fld>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3956394-5704-477B-BC70-B3D57CA8FD09}"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r" defTabSz="914400" rtl="0" eaLnBrk="1" latinLnBrk="0" hangingPunct="1">
        <a:spcBef>
          <a:spcPct val="0"/>
        </a:spcBef>
        <a:buNone/>
        <a:defRPr sz="2800" kern="1200">
          <a:solidFill>
            <a:schemeClr val="tx1">
              <a:lumMod val="75000"/>
              <a:lumOff val="25000"/>
            </a:schemeClr>
          </a:solidFill>
          <a:latin typeface="Trebuchet MS" pitchFamily="34" charset="0"/>
          <a:ea typeface="+mj-ea"/>
          <a:cs typeface="+mj-cs"/>
        </a:defRPr>
      </a:lvl1pPr>
    </p:titleStyle>
    <p:bodyStyle>
      <a:lvl1pPr marL="342900" indent="-342900" algn="l" defTabSz="914400" rtl="0" eaLnBrk="1" latinLnBrk="0" hangingPunct="1">
        <a:lnSpc>
          <a:spcPct val="150000"/>
        </a:lnSpc>
        <a:spcBef>
          <a:spcPct val="20000"/>
        </a:spcBef>
        <a:buClr>
          <a:srgbClr val="FF9900"/>
        </a:buClr>
        <a:buFont typeface="Arial" pitchFamily="34" charset="0"/>
        <a:buChar char="•"/>
        <a:defRPr sz="2400" kern="1200">
          <a:solidFill>
            <a:schemeClr val="tx1"/>
          </a:solidFill>
          <a:latin typeface="Trebuchet MS" pitchFamily="34" charset="0"/>
          <a:ea typeface="+mn-ea"/>
          <a:cs typeface="+mn-cs"/>
        </a:defRPr>
      </a:lvl1pPr>
      <a:lvl2pPr marL="742950" indent="-285750" algn="l" defTabSz="914400" rtl="0" eaLnBrk="1" latinLnBrk="0" hangingPunct="1">
        <a:lnSpc>
          <a:spcPct val="150000"/>
        </a:lnSpc>
        <a:spcBef>
          <a:spcPct val="20000"/>
        </a:spcBef>
        <a:buClr>
          <a:schemeClr val="tx1">
            <a:lumMod val="65000"/>
            <a:lumOff val="35000"/>
          </a:schemeClr>
        </a:buClr>
        <a:buFont typeface="Arial" pitchFamily="34" charset="0"/>
        <a:buChar char="•"/>
        <a:defRPr sz="2000" kern="1200">
          <a:solidFill>
            <a:schemeClr val="tx1"/>
          </a:solidFill>
          <a:latin typeface="Trebuchet MS" pitchFamily="34" charset="0"/>
          <a:ea typeface="+mn-ea"/>
          <a:cs typeface="+mn-cs"/>
        </a:defRPr>
      </a:lvl2pPr>
      <a:lvl3pPr marL="1143000" indent="-228600" algn="l" defTabSz="914400" rtl="0" eaLnBrk="1" latinLnBrk="0" hangingPunct="1">
        <a:lnSpc>
          <a:spcPct val="150000"/>
        </a:lnSpc>
        <a:spcBef>
          <a:spcPct val="20000"/>
        </a:spcBef>
        <a:buFont typeface="Arial" pitchFamily="34" charset="0"/>
        <a:buChar char="•"/>
        <a:defRPr sz="1800" kern="1200">
          <a:solidFill>
            <a:schemeClr val="tx1"/>
          </a:solidFill>
          <a:latin typeface="Trebuchet MS" pitchFamily="34" charset="0"/>
          <a:ea typeface="+mn-ea"/>
          <a:cs typeface="+mn-cs"/>
        </a:defRPr>
      </a:lvl3pPr>
      <a:lvl4pPr marL="1600200" indent="-228600" algn="l" defTabSz="914400" rtl="0" eaLnBrk="1" latinLnBrk="0" hangingPunct="1">
        <a:lnSpc>
          <a:spcPct val="150000"/>
        </a:lnSpc>
        <a:spcBef>
          <a:spcPct val="20000"/>
        </a:spcBef>
        <a:buFont typeface="Arial" pitchFamily="34" charset="0"/>
        <a:buChar char="–"/>
        <a:defRPr sz="1800" kern="1200">
          <a:solidFill>
            <a:schemeClr val="tx1"/>
          </a:solidFill>
          <a:latin typeface="Trebuchet MS" pitchFamily="34" charset="0"/>
          <a:ea typeface="+mn-ea"/>
          <a:cs typeface="+mn-cs"/>
        </a:defRPr>
      </a:lvl4pPr>
      <a:lvl5pPr marL="2057400" indent="-228600" algn="l" defTabSz="914400" rtl="0" eaLnBrk="1" latinLnBrk="0" hangingPunct="1">
        <a:lnSpc>
          <a:spcPct val="150000"/>
        </a:lnSpc>
        <a:spcBef>
          <a:spcPct val="20000"/>
        </a:spcBef>
        <a:buFont typeface="Arial" pitchFamily="34" charset="0"/>
        <a:buChar char="»"/>
        <a:defRPr sz="1800" kern="1200">
          <a:solidFill>
            <a:schemeClr val="tx1"/>
          </a:solidFill>
          <a:latin typeface="Trebuchet MS"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Introducción al</a:t>
            </a:r>
            <a:br>
              <a:rPr lang="es-ES" dirty="0" smtClean="0"/>
            </a:br>
            <a:r>
              <a:rPr lang="es-ES" dirty="0" smtClean="0"/>
              <a:t>Análisis </a:t>
            </a:r>
            <a:r>
              <a:rPr lang="es-ES" dirty="0" smtClean="0"/>
              <a:t>y</a:t>
            </a:r>
            <a:br>
              <a:rPr lang="es-ES" dirty="0" smtClean="0"/>
            </a:br>
            <a:r>
              <a:rPr lang="es-ES" dirty="0" smtClean="0"/>
              <a:t>Relevamiento</a:t>
            </a:r>
            <a:endParaRPr lang="es-ES" dirty="0"/>
          </a:p>
        </p:txBody>
      </p:sp>
      <p:sp>
        <p:nvSpPr>
          <p:cNvPr id="3" name="2 Subtítulo"/>
          <p:cNvSpPr>
            <a:spLocks noGrp="1"/>
          </p:cNvSpPr>
          <p:nvPr>
            <p:ph type="subTitle" idx="1"/>
          </p:nvPr>
        </p:nvSpPr>
        <p:spPr/>
        <p:txBody>
          <a:bodyPr/>
          <a:lstStyle/>
          <a:p>
            <a:r>
              <a:rPr lang="es-ES" dirty="0" smtClean="0"/>
              <a:t>andres.grosso@engee.com.ar</a:t>
            </a:r>
            <a:endParaRPr lang="es-E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Cliente vs Usuario final</a:t>
            </a:r>
            <a:endParaRPr lang="es-AR" dirty="0"/>
          </a:p>
        </p:txBody>
      </p:sp>
      <p:sp>
        <p:nvSpPr>
          <p:cNvPr id="3" name="2 Marcador de contenido"/>
          <p:cNvSpPr>
            <a:spLocks noGrp="1"/>
          </p:cNvSpPr>
          <p:nvPr>
            <p:ph idx="1"/>
          </p:nvPr>
        </p:nvSpPr>
        <p:spPr>
          <a:xfrm>
            <a:off x="457200" y="1600200"/>
            <a:ext cx="8229600" cy="4853136"/>
          </a:xfrm>
        </p:spPr>
        <p:txBody>
          <a:bodyPr/>
          <a:lstStyle/>
          <a:p>
            <a:r>
              <a:rPr lang="es-AR" dirty="0" smtClean="0"/>
              <a:t>Cliente</a:t>
            </a:r>
          </a:p>
          <a:p>
            <a:pPr lvl="1"/>
            <a:r>
              <a:rPr lang="es-AR" dirty="0" smtClean="0"/>
              <a:t>Solicita</a:t>
            </a:r>
          </a:p>
          <a:p>
            <a:pPr lvl="1"/>
            <a:r>
              <a:rPr lang="es-AR" dirty="0" smtClean="0"/>
              <a:t>Define objetivos generales</a:t>
            </a:r>
          </a:p>
          <a:p>
            <a:pPr lvl="1"/>
            <a:r>
              <a:rPr lang="es-AR" dirty="0" smtClean="0"/>
              <a:t>Requisitos básicos</a:t>
            </a:r>
          </a:p>
          <a:p>
            <a:pPr lvl="1"/>
            <a:r>
              <a:rPr lang="es-AR" dirty="0" smtClean="0"/>
              <a:t>Recursos económicos</a:t>
            </a:r>
          </a:p>
          <a:p>
            <a:r>
              <a:rPr lang="es-AR" dirty="0" smtClean="0"/>
              <a:t>Usuario final</a:t>
            </a:r>
          </a:p>
          <a:p>
            <a:pPr lvl="1"/>
            <a:r>
              <a:rPr lang="es-AR" dirty="0" smtClean="0"/>
              <a:t>Usan software</a:t>
            </a:r>
          </a:p>
          <a:p>
            <a:pPr lvl="1"/>
            <a:r>
              <a:rPr lang="es-AR" dirty="0" smtClean="0"/>
              <a:t>Definirá detalle operativo</a:t>
            </a:r>
            <a:endParaRPr lang="es-AR" dirty="0"/>
          </a:p>
        </p:txBody>
      </p:sp>
    </p:spTree>
    <p:extLst>
      <p:ext uri="{BB962C8B-B14F-4D97-AF65-F5344CB8AC3E}">
        <p14:creationId xmlns:p14="http://schemas.microsoft.com/office/powerpoint/2010/main" val="18654715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Técnicas de recolección</a:t>
            </a:r>
            <a:endParaRPr lang="es-ES" dirty="0"/>
          </a:p>
        </p:txBody>
      </p:sp>
      <p:sp>
        <p:nvSpPr>
          <p:cNvPr id="4" name="3 Subtítulo"/>
          <p:cNvSpPr>
            <a:spLocks noGrp="1"/>
          </p:cNvSpPr>
          <p:nvPr>
            <p:ph type="subTitle" idx="1"/>
          </p:nvPr>
        </p:nvSpPr>
        <p:spPr/>
        <p:txBody>
          <a:bodyPr/>
          <a:lstStyle/>
          <a:p>
            <a:endParaRPr lang="es-AR"/>
          </a:p>
        </p:txBody>
      </p:sp>
    </p:spTree>
    <p:extLst>
      <p:ext uri="{BB962C8B-B14F-4D97-AF65-F5344CB8AC3E}">
        <p14:creationId xmlns:p14="http://schemas.microsoft.com/office/powerpoint/2010/main" val="15964529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Técnicas de recolección</a:t>
            </a:r>
            <a:endParaRPr lang="es-AR" dirty="0"/>
          </a:p>
        </p:txBody>
      </p:sp>
      <p:sp>
        <p:nvSpPr>
          <p:cNvPr id="3" name="2 Marcador de contenido"/>
          <p:cNvSpPr>
            <a:spLocks noGrp="1"/>
          </p:cNvSpPr>
          <p:nvPr>
            <p:ph idx="1"/>
          </p:nvPr>
        </p:nvSpPr>
        <p:spPr>
          <a:xfrm>
            <a:off x="457200" y="1600200"/>
            <a:ext cx="8229600" cy="4925144"/>
          </a:xfrm>
        </p:spPr>
        <p:txBody>
          <a:bodyPr numCol="2">
            <a:normAutofit/>
          </a:bodyPr>
          <a:lstStyle/>
          <a:p>
            <a:r>
              <a:rPr lang="es-AR" dirty="0" smtClean="0"/>
              <a:t>Visión</a:t>
            </a:r>
          </a:p>
          <a:p>
            <a:r>
              <a:rPr lang="es-AR" dirty="0" smtClean="0"/>
              <a:t>Entrevistas</a:t>
            </a:r>
          </a:p>
          <a:p>
            <a:r>
              <a:rPr lang="es-AR" dirty="0" smtClean="0"/>
              <a:t>Prototipos</a:t>
            </a:r>
            <a:endParaRPr lang="es-AR" dirty="0"/>
          </a:p>
          <a:p>
            <a:r>
              <a:rPr lang="es-AR" dirty="0" smtClean="0"/>
              <a:t>Etnografía</a:t>
            </a:r>
          </a:p>
          <a:p>
            <a:r>
              <a:rPr lang="es-AR" dirty="0" smtClean="0"/>
              <a:t>Escenarios</a:t>
            </a:r>
          </a:p>
          <a:p>
            <a:endParaRPr lang="es-AR" b="1" i="1" dirty="0" smtClean="0"/>
          </a:p>
          <a:p>
            <a:endParaRPr lang="es-AR" b="1" i="1" dirty="0"/>
          </a:p>
          <a:p>
            <a:r>
              <a:rPr lang="es-AR" b="1" dirty="0" smtClean="0"/>
              <a:t>Análisis</a:t>
            </a:r>
            <a:r>
              <a:rPr lang="es-AR" b="1" i="1" dirty="0" smtClean="0"/>
              <a:t> </a:t>
            </a:r>
            <a:r>
              <a:rPr lang="es-AR" b="1" i="1" dirty="0"/>
              <a:t>lingüístico</a:t>
            </a:r>
          </a:p>
          <a:p>
            <a:r>
              <a:rPr lang="es-AR" dirty="0"/>
              <a:t>TDD</a:t>
            </a:r>
          </a:p>
          <a:p>
            <a:r>
              <a:rPr lang="es-AR" i="1" dirty="0" smtClean="0"/>
              <a:t>VORD</a:t>
            </a:r>
            <a:endParaRPr lang="es-AR" i="1" dirty="0" smtClean="0"/>
          </a:p>
          <a:p>
            <a:r>
              <a:rPr lang="es-AR" i="1" dirty="0" smtClean="0"/>
              <a:t>JAD</a:t>
            </a:r>
          </a:p>
          <a:p>
            <a:endParaRPr lang="es-AR" sz="2000" i="1" dirty="0" smtClean="0"/>
          </a:p>
        </p:txBody>
      </p:sp>
    </p:spTree>
    <p:extLst>
      <p:ext uri="{BB962C8B-B14F-4D97-AF65-F5344CB8AC3E}">
        <p14:creationId xmlns:p14="http://schemas.microsoft.com/office/powerpoint/2010/main" val="405435291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a:t>Viewpoints</a:t>
            </a:r>
            <a:r>
              <a:rPr lang="es-AR" dirty="0"/>
              <a:t> </a:t>
            </a:r>
            <a:r>
              <a:rPr lang="es-AR" dirty="0" err="1"/>
              <a:t>Oriented</a:t>
            </a:r>
            <a:r>
              <a:rPr lang="es-AR" dirty="0"/>
              <a:t> </a:t>
            </a:r>
            <a:br>
              <a:rPr lang="es-AR" dirty="0"/>
            </a:br>
            <a:r>
              <a:rPr lang="es-AR" dirty="0" err="1"/>
              <a:t>Requirements</a:t>
            </a:r>
            <a:r>
              <a:rPr lang="es-AR" dirty="0"/>
              <a:t> </a:t>
            </a:r>
            <a:r>
              <a:rPr lang="es-AR" dirty="0" err="1" smtClean="0"/>
              <a:t>Definition</a:t>
            </a:r>
            <a:r>
              <a:rPr lang="es-AR" dirty="0" smtClean="0"/>
              <a:t>(VORD</a:t>
            </a:r>
            <a:r>
              <a:rPr lang="es-AR" dirty="0"/>
              <a:t>) </a:t>
            </a:r>
          </a:p>
        </p:txBody>
      </p:sp>
      <p:sp>
        <p:nvSpPr>
          <p:cNvPr id="3" name="2 Marcador de contenido"/>
          <p:cNvSpPr>
            <a:spLocks noGrp="1"/>
          </p:cNvSpPr>
          <p:nvPr>
            <p:ph idx="1"/>
          </p:nvPr>
        </p:nvSpPr>
        <p:spPr>
          <a:xfrm>
            <a:off x="457200" y="1600200"/>
            <a:ext cx="8229600" cy="5069160"/>
          </a:xfrm>
        </p:spPr>
        <p:txBody>
          <a:bodyPr>
            <a:normAutofit/>
          </a:bodyPr>
          <a:lstStyle/>
          <a:p>
            <a:pPr>
              <a:lnSpc>
                <a:spcPct val="250000"/>
              </a:lnSpc>
            </a:pPr>
            <a:r>
              <a:rPr lang="es-AR" dirty="0" smtClean="0"/>
              <a:t>Identificación</a:t>
            </a:r>
          </a:p>
          <a:p>
            <a:pPr>
              <a:lnSpc>
                <a:spcPct val="250000"/>
              </a:lnSpc>
            </a:pPr>
            <a:r>
              <a:rPr lang="es-AR" dirty="0" smtClean="0"/>
              <a:t>Estructuración (jerarquía)</a:t>
            </a:r>
          </a:p>
          <a:p>
            <a:pPr>
              <a:lnSpc>
                <a:spcPct val="250000"/>
              </a:lnSpc>
            </a:pPr>
            <a:r>
              <a:rPr lang="es-AR" dirty="0" smtClean="0"/>
              <a:t>Documentación</a:t>
            </a:r>
          </a:p>
          <a:p>
            <a:pPr>
              <a:lnSpc>
                <a:spcPct val="250000"/>
              </a:lnSpc>
            </a:pPr>
            <a:r>
              <a:rPr lang="es-AR" dirty="0" smtClean="0"/>
              <a:t>Trazado</a:t>
            </a:r>
            <a:endParaRPr lang="es-AR" dirty="0"/>
          </a:p>
        </p:txBody>
      </p:sp>
    </p:spTree>
    <p:extLst>
      <p:ext uri="{BB962C8B-B14F-4D97-AF65-F5344CB8AC3E}">
        <p14:creationId xmlns:p14="http://schemas.microsoft.com/office/powerpoint/2010/main" val="217156360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a:t>Joint</a:t>
            </a:r>
            <a:r>
              <a:rPr lang="es-AR" dirty="0"/>
              <a:t> </a:t>
            </a:r>
            <a:r>
              <a:rPr lang="es-AR" dirty="0" err="1"/>
              <a:t>Application</a:t>
            </a:r>
            <a:r>
              <a:rPr lang="es-AR" dirty="0"/>
              <a:t> </a:t>
            </a:r>
            <a:r>
              <a:rPr lang="es-AR" dirty="0" err="1"/>
              <a:t>Design</a:t>
            </a:r>
            <a:r>
              <a:rPr lang="es-AR" dirty="0"/>
              <a:t> (JAD)</a:t>
            </a:r>
          </a:p>
        </p:txBody>
      </p:sp>
      <p:sp>
        <p:nvSpPr>
          <p:cNvPr id="3" name="2 Marcador de contenido"/>
          <p:cNvSpPr>
            <a:spLocks noGrp="1"/>
          </p:cNvSpPr>
          <p:nvPr>
            <p:ph idx="1"/>
          </p:nvPr>
        </p:nvSpPr>
        <p:spPr>
          <a:xfrm>
            <a:off x="457200" y="1600200"/>
            <a:ext cx="8229600" cy="4925144"/>
          </a:xfrm>
        </p:spPr>
        <p:txBody>
          <a:bodyPr>
            <a:normAutofit lnSpcReduction="10000"/>
          </a:bodyPr>
          <a:lstStyle/>
          <a:p>
            <a:r>
              <a:rPr lang="es-AR" dirty="0" smtClean="0"/>
              <a:t>Desarrollado por IBM</a:t>
            </a:r>
          </a:p>
          <a:p>
            <a:r>
              <a:rPr lang="es-AR" dirty="0" smtClean="0"/>
              <a:t>Son reuniones de trabajo que junta:</a:t>
            </a:r>
          </a:p>
          <a:p>
            <a:pPr lvl="1"/>
            <a:r>
              <a:rPr lang="es-AR" dirty="0" smtClean="0"/>
              <a:t>Ejecutivos</a:t>
            </a:r>
          </a:p>
          <a:p>
            <a:pPr lvl="1"/>
            <a:r>
              <a:rPr lang="es-AR" dirty="0" smtClean="0"/>
              <a:t>Usuarios finales</a:t>
            </a:r>
          </a:p>
          <a:p>
            <a:pPr lvl="1"/>
            <a:r>
              <a:rPr lang="es-AR" dirty="0" smtClean="0"/>
              <a:t>Desarrolladores</a:t>
            </a:r>
          </a:p>
          <a:p>
            <a:pPr lvl="1"/>
            <a:r>
              <a:rPr lang="es-AR" dirty="0" smtClean="0"/>
              <a:t>Etc.</a:t>
            </a:r>
          </a:p>
          <a:p>
            <a:r>
              <a:rPr lang="es-AR" dirty="0" smtClean="0"/>
              <a:t>Se enfoca en el negocio</a:t>
            </a:r>
          </a:p>
          <a:p>
            <a:r>
              <a:rPr lang="es-AR" dirty="0" smtClean="0"/>
              <a:t>Moderador</a:t>
            </a:r>
          </a:p>
          <a:p>
            <a:r>
              <a:rPr lang="es-AR" dirty="0" err="1" smtClean="0"/>
              <a:t>Timeboxed</a:t>
            </a:r>
            <a:endParaRPr lang="es-AR" dirty="0" smtClean="0"/>
          </a:p>
          <a:p>
            <a:endParaRPr lang="es-AR" dirty="0"/>
          </a:p>
        </p:txBody>
      </p:sp>
    </p:spTree>
    <p:extLst>
      <p:ext uri="{BB962C8B-B14F-4D97-AF65-F5344CB8AC3E}">
        <p14:creationId xmlns:p14="http://schemas.microsoft.com/office/powerpoint/2010/main" val="192153362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Técnicas de priorización</a:t>
            </a:r>
            <a:endParaRPr lang="es-ES" dirty="0"/>
          </a:p>
        </p:txBody>
      </p:sp>
      <p:sp>
        <p:nvSpPr>
          <p:cNvPr id="4" name="3 Subtítulo"/>
          <p:cNvSpPr>
            <a:spLocks noGrp="1"/>
          </p:cNvSpPr>
          <p:nvPr>
            <p:ph type="subTitle" idx="1"/>
          </p:nvPr>
        </p:nvSpPr>
        <p:spPr/>
        <p:txBody>
          <a:bodyPr/>
          <a:lstStyle/>
          <a:p>
            <a:endParaRPr lang="es-AR" dirty="0"/>
          </a:p>
        </p:txBody>
      </p:sp>
    </p:spTree>
    <p:extLst>
      <p:ext uri="{BB962C8B-B14F-4D97-AF65-F5344CB8AC3E}">
        <p14:creationId xmlns:p14="http://schemas.microsoft.com/office/powerpoint/2010/main" val="183899655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smtClean="0"/>
              <a:t>Priorización</a:t>
            </a:r>
            <a:endParaRPr lang="es-ES" dirty="0"/>
          </a:p>
        </p:txBody>
      </p:sp>
      <p:sp>
        <p:nvSpPr>
          <p:cNvPr id="3" name="2 Marcador de contenido"/>
          <p:cNvSpPr>
            <a:spLocks noGrp="1"/>
          </p:cNvSpPr>
          <p:nvPr>
            <p:ph idx="1"/>
          </p:nvPr>
        </p:nvSpPr>
        <p:spPr/>
        <p:txBody>
          <a:bodyPr numCol="2"/>
          <a:lstStyle/>
          <a:p>
            <a:r>
              <a:rPr lang="es-ES" dirty="0" smtClean="0"/>
              <a:t>Ponderación</a:t>
            </a:r>
          </a:p>
          <a:p>
            <a:endParaRPr lang="es-ES" dirty="0" smtClean="0"/>
          </a:p>
          <a:p>
            <a:r>
              <a:rPr lang="es-ES" dirty="0" smtClean="0"/>
              <a:t>100 puntos</a:t>
            </a:r>
          </a:p>
          <a:p>
            <a:endParaRPr lang="es-ES" dirty="0" smtClean="0"/>
          </a:p>
          <a:p>
            <a:r>
              <a:rPr lang="es-ES" dirty="0" err="1" smtClean="0"/>
              <a:t>Monopoly</a:t>
            </a:r>
            <a:endParaRPr lang="es-ES" dirty="0"/>
          </a:p>
          <a:p>
            <a:endParaRPr lang="es-ES" dirty="0" smtClean="0"/>
          </a:p>
          <a:p>
            <a:endParaRPr lang="es-ES" dirty="0"/>
          </a:p>
          <a:p>
            <a:r>
              <a:rPr lang="es-ES" dirty="0" err="1" smtClean="0"/>
              <a:t>MoSCoW</a:t>
            </a:r>
            <a:endParaRPr lang="es-ES" dirty="0"/>
          </a:p>
          <a:p>
            <a:endParaRPr lang="es-ES" dirty="0" smtClean="0"/>
          </a:p>
          <a:p>
            <a:r>
              <a:rPr lang="es-ES" dirty="0" smtClean="0"/>
              <a:t>Modelo </a:t>
            </a:r>
            <a:r>
              <a:rPr lang="es-ES" dirty="0" err="1" smtClean="0"/>
              <a:t>Kano</a:t>
            </a:r>
            <a:endParaRPr lang="es-ES" dirty="0" smtClean="0"/>
          </a:p>
          <a:p>
            <a:endParaRPr lang="es-ES" dirty="0" smtClean="0"/>
          </a:p>
          <a:p>
            <a:r>
              <a:rPr lang="es-ES" dirty="0" err="1" smtClean="0"/>
              <a:t>Walking</a:t>
            </a:r>
            <a:r>
              <a:rPr lang="es-ES" dirty="0" smtClean="0"/>
              <a:t> </a:t>
            </a:r>
            <a:r>
              <a:rPr lang="es-ES" dirty="0" err="1" smtClean="0"/>
              <a:t>skeleton</a:t>
            </a:r>
            <a:endParaRPr lang="es-ES"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MoSCoW</a:t>
            </a:r>
            <a:endParaRPr lang="es-AR" dirty="0"/>
          </a:p>
        </p:txBody>
      </p:sp>
      <p:sp>
        <p:nvSpPr>
          <p:cNvPr id="3" name="2 Marcador de contenido"/>
          <p:cNvSpPr>
            <a:spLocks noGrp="1"/>
          </p:cNvSpPr>
          <p:nvPr>
            <p:ph idx="1"/>
          </p:nvPr>
        </p:nvSpPr>
        <p:spPr>
          <a:xfrm>
            <a:off x="457200" y="1600200"/>
            <a:ext cx="8229600" cy="5069160"/>
          </a:xfrm>
        </p:spPr>
        <p:txBody>
          <a:bodyPr>
            <a:normAutofit/>
          </a:bodyPr>
          <a:lstStyle/>
          <a:p>
            <a:r>
              <a:rPr lang="es-ES" b="1" dirty="0"/>
              <a:t>M (</a:t>
            </a:r>
            <a:r>
              <a:rPr lang="es-ES" b="1" dirty="0" err="1"/>
              <a:t>Must</a:t>
            </a:r>
            <a:r>
              <a:rPr lang="es-ES" b="1" dirty="0"/>
              <a:t>):</a:t>
            </a:r>
            <a:r>
              <a:rPr lang="es-ES" dirty="0"/>
              <a:t> </a:t>
            </a:r>
            <a:r>
              <a:rPr lang="es-ES" dirty="0" smtClean="0"/>
              <a:t>Requisitos necesarios e indispensables.</a:t>
            </a:r>
            <a:endParaRPr lang="es-AR" dirty="0"/>
          </a:p>
          <a:p>
            <a:endParaRPr lang="es-ES" b="1" dirty="0" smtClean="0"/>
          </a:p>
          <a:p>
            <a:r>
              <a:rPr lang="es-ES" b="1" dirty="0" smtClean="0"/>
              <a:t>S </a:t>
            </a:r>
            <a:r>
              <a:rPr lang="es-ES" b="1" dirty="0"/>
              <a:t>(</a:t>
            </a:r>
            <a:r>
              <a:rPr lang="es-ES" b="1" dirty="0" err="1"/>
              <a:t>Should</a:t>
            </a:r>
            <a:r>
              <a:rPr lang="es-ES" b="1" dirty="0"/>
              <a:t>):</a:t>
            </a:r>
            <a:r>
              <a:rPr lang="es-ES" dirty="0"/>
              <a:t> </a:t>
            </a:r>
            <a:r>
              <a:rPr lang="es-ES" dirty="0" smtClean="0"/>
              <a:t>Requisitos </a:t>
            </a:r>
            <a:r>
              <a:rPr lang="es-ES" dirty="0"/>
              <a:t>de alta prioridad que en la medida de lo posible debería ser </a:t>
            </a:r>
            <a:r>
              <a:rPr lang="es-ES" dirty="0" smtClean="0"/>
              <a:t>incluidos.</a:t>
            </a:r>
            <a:endParaRPr lang="es-AR" dirty="0"/>
          </a:p>
          <a:p>
            <a:endParaRPr lang="es-ES" b="1" dirty="0" smtClean="0"/>
          </a:p>
          <a:p>
            <a:r>
              <a:rPr lang="es-ES" b="1" dirty="0" smtClean="0"/>
              <a:t>C </a:t>
            </a:r>
            <a:r>
              <a:rPr lang="es-ES" b="1" dirty="0"/>
              <a:t>(</a:t>
            </a:r>
            <a:r>
              <a:rPr lang="es-ES" b="1" dirty="0" err="1"/>
              <a:t>Could</a:t>
            </a:r>
            <a:r>
              <a:rPr lang="es-ES" b="1" dirty="0"/>
              <a:t>):</a:t>
            </a:r>
            <a:r>
              <a:rPr lang="es-ES" dirty="0"/>
              <a:t> </a:t>
            </a:r>
            <a:r>
              <a:rPr lang="es-ES" dirty="0" smtClean="0"/>
              <a:t>Requisitos deseables </a:t>
            </a:r>
            <a:r>
              <a:rPr lang="es-ES" dirty="0"/>
              <a:t>pero no </a:t>
            </a:r>
            <a:r>
              <a:rPr lang="es-ES" dirty="0" smtClean="0"/>
              <a:t>necesarios.</a:t>
            </a:r>
            <a:endParaRPr lang="es-AR" dirty="0"/>
          </a:p>
          <a:p>
            <a:endParaRPr lang="es-ES" b="1" dirty="0" smtClean="0"/>
          </a:p>
          <a:p>
            <a:r>
              <a:rPr lang="es-ES" b="1" dirty="0" smtClean="0"/>
              <a:t>W </a:t>
            </a:r>
            <a:r>
              <a:rPr lang="es-ES" b="1" dirty="0"/>
              <a:t>(</a:t>
            </a:r>
            <a:r>
              <a:rPr lang="es-ES" b="1" dirty="0" err="1"/>
              <a:t>Won’t</a:t>
            </a:r>
            <a:r>
              <a:rPr lang="es-ES" b="1" dirty="0"/>
              <a:t>):</a:t>
            </a:r>
            <a:r>
              <a:rPr lang="es-ES" dirty="0"/>
              <a:t> </a:t>
            </a:r>
            <a:r>
              <a:rPr lang="es-ES" dirty="0" smtClean="0"/>
              <a:t>Requisitos no necesarios en la actualidad</a:t>
            </a:r>
            <a:r>
              <a:rPr lang="es-AR" dirty="0" smtClean="0"/>
              <a:t>.</a:t>
            </a:r>
            <a:endParaRPr lang="es-AR" dirty="0"/>
          </a:p>
          <a:p>
            <a:pPr marL="0" lvl="0" indent="0">
              <a:lnSpc>
                <a:spcPct val="100000"/>
              </a:lnSpc>
              <a:spcBef>
                <a:spcPts val="0"/>
              </a:spcBef>
              <a:buClrTx/>
              <a:buNone/>
              <a:defRPr/>
            </a:pPr>
            <a:endParaRPr lang="es-AR" b="1" dirty="0"/>
          </a:p>
          <a:p>
            <a:endParaRPr lang="es-AR" dirty="0"/>
          </a:p>
        </p:txBody>
      </p:sp>
    </p:spTree>
    <p:extLst>
      <p:ext uri="{BB962C8B-B14F-4D97-AF65-F5344CB8AC3E}">
        <p14:creationId xmlns:p14="http://schemas.microsoft.com/office/powerpoint/2010/main" val="203314024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Modelo </a:t>
            </a:r>
            <a:r>
              <a:rPr lang="es-AR" dirty="0" err="1" smtClean="0"/>
              <a:t>Kano</a:t>
            </a:r>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79512" y="1556792"/>
            <a:ext cx="8856984" cy="5184576"/>
          </a:xfrm>
        </p:spPr>
      </p:pic>
    </p:spTree>
    <p:extLst>
      <p:ext uri="{BB962C8B-B14F-4D97-AF65-F5344CB8AC3E}">
        <p14:creationId xmlns:p14="http://schemas.microsoft.com/office/powerpoint/2010/main" val="11338977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The</a:t>
            </a:r>
            <a:r>
              <a:rPr lang="es-AR" dirty="0" smtClean="0"/>
              <a:t> </a:t>
            </a:r>
            <a:r>
              <a:rPr lang="es-AR" dirty="0" err="1" smtClean="0"/>
              <a:t>walking</a:t>
            </a:r>
            <a:r>
              <a:rPr lang="es-AR" dirty="0" smtClean="0"/>
              <a:t> </a:t>
            </a:r>
            <a:r>
              <a:rPr lang="es-AR" dirty="0" err="1" smtClean="0"/>
              <a:t>skeleton</a:t>
            </a:r>
            <a:endParaRPr lang="es-AR" dirty="0"/>
          </a:p>
        </p:txBody>
      </p:sp>
      <p:pic>
        <p:nvPicPr>
          <p:cNvPr id="6" name="5 Marcador de contenido"/>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07504" y="1594929"/>
            <a:ext cx="8928992" cy="5074431"/>
          </a:xfrm>
        </p:spPr>
      </p:pic>
    </p:spTree>
    <p:extLst>
      <p:ext uri="{BB962C8B-B14F-4D97-AF65-F5344CB8AC3E}">
        <p14:creationId xmlns:p14="http://schemas.microsoft.com/office/powerpoint/2010/main" val="29752995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Introducción</a:t>
            </a:r>
            <a:endParaRPr lang="es-AR" dirty="0"/>
          </a:p>
        </p:txBody>
      </p:sp>
      <p:sp>
        <p:nvSpPr>
          <p:cNvPr id="3" name="2 Marcador de contenido"/>
          <p:cNvSpPr>
            <a:spLocks noGrp="1"/>
          </p:cNvSpPr>
          <p:nvPr>
            <p:ph idx="1"/>
          </p:nvPr>
        </p:nvSpPr>
        <p:spPr/>
        <p:txBody>
          <a:bodyPr/>
          <a:lstStyle/>
          <a:p>
            <a:r>
              <a:rPr lang="es-AR" dirty="0" smtClean="0"/>
              <a:t>Ingeniería de requisitos</a:t>
            </a:r>
          </a:p>
          <a:p>
            <a:r>
              <a:rPr lang="es-AR" dirty="0"/>
              <a:t>Técnicas de recolección</a:t>
            </a:r>
          </a:p>
          <a:p>
            <a:r>
              <a:rPr lang="es-AR" dirty="0"/>
              <a:t>Técnicas de priorización</a:t>
            </a:r>
          </a:p>
          <a:p>
            <a:r>
              <a:rPr lang="es-AR" dirty="0" smtClean="0"/>
              <a:t>Tipos de documentación</a:t>
            </a:r>
          </a:p>
          <a:p>
            <a:r>
              <a:rPr lang="es-AR" dirty="0" smtClean="0"/>
              <a:t>Big </a:t>
            </a:r>
            <a:r>
              <a:rPr lang="es-AR" dirty="0" err="1" smtClean="0"/>
              <a:t>picture</a:t>
            </a:r>
            <a:endParaRPr lang="es-AR" dirty="0" smtClean="0"/>
          </a:p>
          <a:p>
            <a:r>
              <a:rPr lang="es-AR" dirty="0" err="1" smtClean="0"/>
              <a:t>Tips</a:t>
            </a:r>
            <a:endParaRPr lang="es-AR" dirty="0" smtClean="0"/>
          </a:p>
          <a:p>
            <a:r>
              <a:rPr lang="es-AR" dirty="0" smtClean="0"/>
              <a:t>Conclusión</a:t>
            </a:r>
          </a:p>
          <a:p>
            <a:endParaRPr lang="es-AR" dirty="0" smtClean="0"/>
          </a:p>
        </p:txBody>
      </p:sp>
    </p:spTree>
    <p:extLst>
      <p:ext uri="{BB962C8B-B14F-4D97-AF65-F5344CB8AC3E}">
        <p14:creationId xmlns:p14="http://schemas.microsoft.com/office/powerpoint/2010/main" val="320930930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Tipos de documentación</a:t>
            </a:r>
            <a:endParaRPr lang="es-ES" dirty="0"/>
          </a:p>
        </p:txBody>
      </p:sp>
      <p:sp>
        <p:nvSpPr>
          <p:cNvPr id="4" name="3 Subtítulo"/>
          <p:cNvSpPr>
            <a:spLocks noGrp="1"/>
          </p:cNvSpPr>
          <p:nvPr>
            <p:ph type="subTitle" idx="1"/>
          </p:nvPr>
        </p:nvSpPr>
        <p:spPr/>
        <p:txBody>
          <a:bodyPr/>
          <a:lstStyle/>
          <a:p>
            <a:endParaRPr lang="es-AR"/>
          </a:p>
        </p:txBody>
      </p:sp>
    </p:spTree>
    <p:extLst>
      <p:ext uri="{BB962C8B-B14F-4D97-AF65-F5344CB8AC3E}">
        <p14:creationId xmlns:p14="http://schemas.microsoft.com/office/powerpoint/2010/main" val="183899655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Tipos de documentación</a:t>
            </a:r>
            <a:endParaRPr lang="es-AR" dirty="0"/>
          </a:p>
        </p:txBody>
      </p:sp>
      <p:sp>
        <p:nvSpPr>
          <p:cNvPr id="3" name="2 Marcador de contenido"/>
          <p:cNvSpPr>
            <a:spLocks noGrp="1"/>
          </p:cNvSpPr>
          <p:nvPr>
            <p:ph idx="1"/>
          </p:nvPr>
        </p:nvSpPr>
        <p:spPr>
          <a:xfrm>
            <a:off x="457200" y="1600200"/>
            <a:ext cx="8229600" cy="4925144"/>
          </a:xfrm>
        </p:spPr>
        <p:txBody>
          <a:bodyPr numCol="2">
            <a:normAutofit/>
          </a:bodyPr>
          <a:lstStyle/>
          <a:p>
            <a:r>
              <a:rPr lang="es-AR" dirty="0" smtClean="0"/>
              <a:t>Visión</a:t>
            </a:r>
          </a:p>
          <a:p>
            <a:r>
              <a:rPr lang="es-AR" dirty="0" smtClean="0"/>
              <a:t>CUs</a:t>
            </a:r>
          </a:p>
          <a:p>
            <a:r>
              <a:rPr lang="es-AR" dirty="0" smtClean="0"/>
              <a:t>Historias de usuario</a:t>
            </a:r>
          </a:p>
          <a:p>
            <a:r>
              <a:rPr lang="es-AR" dirty="0" smtClean="0"/>
              <a:t>Prototipos</a:t>
            </a:r>
          </a:p>
          <a:p>
            <a:r>
              <a:rPr lang="es-AR" dirty="0" smtClean="0"/>
              <a:t>Especificación </a:t>
            </a:r>
            <a:r>
              <a:rPr lang="es-AR" dirty="0"/>
              <a:t>complementaria</a:t>
            </a:r>
          </a:p>
          <a:p>
            <a:r>
              <a:rPr lang="es-AR" dirty="0"/>
              <a:t>Diccionario de datos</a:t>
            </a:r>
          </a:p>
          <a:p>
            <a:endParaRPr lang="es-AR" dirty="0" smtClean="0"/>
          </a:p>
          <a:p>
            <a:r>
              <a:rPr lang="es-AR" dirty="0" smtClean="0"/>
              <a:t>Memorándums técnicos</a:t>
            </a:r>
            <a:endParaRPr lang="es-AR" dirty="0"/>
          </a:p>
          <a:p>
            <a:r>
              <a:rPr lang="es-AR" dirty="0"/>
              <a:t>UML</a:t>
            </a:r>
            <a:endParaRPr lang="es-AR" dirty="0" smtClean="0"/>
          </a:p>
          <a:p>
            <a:r>
              <a:rPr lang="es-AR" dirty="0" smtClean="0"/>
              <a:t>Modelo </a:t>
            </a:r>
            <a:r>
              <a:rPr lang="es-AR" dirty="0"/>
              <a:t>de dominio</a:t>
            </a:r>
            <a:endParaRPr lang="es-AR" dirty="0" smtClean="0"/>
          </a:p>
          <a:p>
            <a:r>
              <a:rPr lang="es-AR" sz="2000" i="1" dirty="0" smtClean="0"/>
              <a:t>TDD</a:t>
            </a:r>
          </a:p>
          <a:p>
            <a:endParaRPr lang="es-AR" dirty="0"/>
          </a:p>
        </p:txBody>
      </p:sp>
    </p:spTree>
    <p:extLst>
      <p:ext uri="{BB962C8B-B14F-4D97-AF65-F5344CB8AC3E}">
        <p14:creationId xmlns:p14="http://schemas.microsoft.com/office/powerpoint/2010/main" val="319687845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Memorándums técnicos</a:t>
            </a:r>
            <a:endParaRPr lang="es-AR" dirty="0"/>
          </a:p>
        </p:txBody>
      </p:sp>
      <p:sp>
        <p:nvSpPr>
          <p:cNvPr id="3" name="2 Marcador de contenido"/>
          <p:cNvSpPr>
            <a:spLocks noGrp="1"/>
          </p:cNvSpPr>
          <p:nvPr>
            <p:ph idx="1"/>
          </p:nvPr>
        </p:nvSpPr>
        <p:spPr>
          <a:xfrm>
            <a:off x="457200" y="1600200"/>
            <a:ext cx="8229600" cy="5069160"/>
          </a:xfrm>
        </p:spPr>
        <p:txBody>
          <a:bodyPr>
            <a:normAutofit fontScale="92500" lnSpcReduction="20000"/>
          </a:bodyPr>
          <a:lstStyle/>
          <a:p>
            <a:pPr marL="0" indent="0">
              <a:buNone/>
            </a:pPr>
            <a:r>
              <a:rPr lang="es-AR" dirty="0" smtClean="0"/>
              <a:t>También conocidos como factores </a:t>
            </a:r>
            <a:r>
              <a:rPr lang="es-AR" dirty="0"/>
              <a:t>de </a:t>
            </a:r>
            <a:r>
              <a:rPr lang="es-AR" dirty="0" smtClean="0"/>
              <a:t>arquitectura o “</a:t>
            </a:r>
            <a:r>
              <a:rPr lang="es-AR" dirty="0" err="1" smtClean="0"/>
              <a:t>architectural</a:t>
            </a:r>
            <a:r>
              <a:rPr lang="es-AR" dirty="0" smtClean="0"/>
              <a:t> drivers”.</a:t>
            </a:r>
          </a:p>
          <a:p>
            <a:pPr marL="0" indent="0">
              <a:buNone/>
            </a:pPr>
            <a:r>
              <a:rPr lang="es-AR" b="1" dirty="0" smtClean="0"/>
              <a:t/>
            </a:r>
            <a:br>
              <a:rPr lang="es-AR" b="1" dirty="0" smtClean="0"/>
            </a:br>
            <a:r>
              <a:rPr lang="es-AR" b="1" dirty="0" smtClean="0"/>
              <a:t>Datos básicos</a:t>
            </a:r>
            <a:endParaRPr lang="es-AR" b="1" dirty="0"/>
          </a:p>
          <a:p>
            <a:r>
              <a:rPr lang="es-AR" dirty="0"/>
              <a:t>Asunto</a:t>
            </a:r>
          </a:p>
          <a:p>
            <a:r>
              <a:rPr lang="es-AR" dirty="0"/>
              <a:t>Factores</a:t>
            </a:r>
          </a:p>
          <a:p>
            <a:r>
              <a:rPr lang="es-AR" dirty="0"/>
              <a:t>Solución</a:t>
            </a:r>
          </a:p>
          <a:p>
            <a:r>
              <a:rPr lang="es-AR" dirty="0"/>
              <a:t>Motivación</a:t>
            </a:r>
          </a:p>
          <a:p>
            <a:r>
              <a:rPr lang="es-AR" dirty="0"/>
              <a:t>Cuestiones sin </a:t>
            </a:r>
            <a:r>
              <a:rPr lang="es-AR" dirty="0" smtClean="0"/>
              <a:t>resolver</a:t>
            </a:r>
            <a:endParaRPr lang="es-AR" dirty="0"/>
          </a:p>
          <a:p>
            <a:r>
              <a:rPr lang="es-AR" dirty="0"/>
              <a:t>Alternativas consideradas</a:t>
            </a:r>
          </a:p>
          <a:p>
            <a:endParaRPr lang="es-AR" dirty="0"/>
          </a:p>
        </p:txBody>
      </p:sp>
    </p:spTree>
    <p:extLst>
      <p:ext uri="{BB962C8B-B14F-4D97-AF65-F5344CB8AC3E}">
        <p14:creationId xmlns:p14="http://schemas.microsoft.com/office/powerpoint/2010/main" val="372938612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UML</a:t>
            </a:r>
            <a:endParaRPr lang="es-AR"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236" y="1628799"/>
            <a:ext cx="9000000" cy="51604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3 Marcador de contenido"/>
          <p:cNvPicPr>
            <a:picLocks noGrp="1" noChangeAspect="1"/>
          </p:cNvPicPr>
          <p:nvPr>
            <p:ph idx="1"/>
          </p:nvPr>
        </p:nvPicPr>
        <p:blipFill>
          <a:blip r:embed="rId4">
            <a:extLst>
              <a:ext uri="{28A0092B-C50C-407E-A947-70E740481C1C}">
                <a14:useLocalDpi xmlns:a14="http://schemas.microsoft.com/office/drawing/2010/main" val="0"/>
              </a:ext>
            </a:extLst>
          </a:blip>
          <a:stretch>
            <a:fillRect/>
          </a:stretch>
        </p:blipFill>
        <p:spPr>
          <a:xfrm>
            <a:off x="53662" y="1642848"/>
            <a:ext cx="9000000" cy="5157192"/>
          </a:xfrm>
        </p:spPr>
      </p:pic>
    </p:spTree>
    <p:extLst>
      <p:ext uri="{BB962C8B-B14F-4D97-AF65-F5344CB8AC3E}">
        <p14:creationId xmlns:p14="http://schemas.microsoft.com/office/powerpoint/2010/main" val="9045260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Modelo de dominio</a:t>
            </a:r>
            <a:br>
              <a:rPr lang="es-AR" dirty="0"/>
            </a:br>
            <a:endParaRPr lang="es-AR" dirty="0"/>
          </a:p>
        </p:txBody>
      </p:sp>
      <p:sp>
        <p:nvSpPr>
          <p:cNvPr id="3" name="2 Marcador de contenido"/>
          <p:cNvSpPr>
            <a:spLocks noGrp="1"/>
          </p:cNvSpPr>
          <p:nvPr>
            <p:ph idx="1"/>
          </p:nvPr>
        </p:nvSpPr>
        <p:spPr/>
        <p:txBody>
          <a:bodyPr>
            <a:normAutofit/>
          </a:bodyPr>
          <a:lstStyle/>
          <a:p>
            <a:r>
              <a:rPr lang="es-AR" dirty="0" smtClean="0"/>
              <a:t>Clases conceptuales</a:t>
            </a:r>
          </a:p>
          <a:p>
            <a:r>
              <a:rPr lang="es-AR" dirty="0" smtClean="0"/>
              <a:t>Relaciones</a:t>
            </a:r>
          </a:p>
          <a:p>
            <a:r>
              <a:rPr lang="es-AR" dirty="0" smtClean="0"/>
              <a:t>Atributos</a:t>
            </a:r>
          </a:p>
          <a:p>
            <a:pPr marL="0" indent="0">
              <a:buNone/>
            </a:pPr>
            <a:endParaRPr lang="es-AR" dirty="0" smtClean="0"/>
          </a:p>
          <a:p>
            <a:pPr marL="0" indent="0">
              <a:buNone/>
            </a:pPr>
            <a:endParaRPr lang="es-AR" sz="2000" b="1" i="1" u="sng" dirty="0" smtClean="0"/>
          </a:p>
          <a:p>
            <a:pPr marL="0" indent="0">
              <a:buNone/>
            </a:pPr>
            <a:endParaRPr lang="es-AR" sz="2000" b="1" i="1" u="sng" dirty="0"/>
          </a:p>
          <a:p>
            <a:pPr marL="0" indent="0">
              <a:buNone/>
            </a:pPr>
            <a:r>
              <a:rPr lang="es-AR" sz="2000" b="1" i="1" u="sng" dirty="0" smtClean="0"/>
              <a:t>Frases nominales!</a:t>
            </a:r>
          </a:p>
          <a:p>
            <a:endParaRPr lang="es-AR" dirty="0" smtClean="0"/>
          </a:p>
          <a:p>
            <a:endParaRPr lang="es-AR"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23929" y="1700808"/>
            <a:ext cx="5106276" cy="4680520"/>
          </a:xfrm>
          <a:prstGeom prst="rect">
            <a:avLst/>
          </a:prstGeom>
        </p:spPr>
      </p:pic>
    </p:spTree>
    <p:extLst>
      <p:ext uri="{BB962C8B-B14F-4D97-AF65-F5344CB8AC3E}">
        <p14:creationId xmlns:p14="http://schemas.microsoft.com/office/powerpoint/2010/main" val="27425484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Documentación técnica</a:t>
            </a:r>
            <a:endParaRPr lang="es-AR" dirty="0"/>
          </a:p>
        </p:txBody>
      </p:sp>
      <p:sp>
        <p:nvSpPr>
          <p:cNvPr id="3" name="2 Marcador de contenido"/>
          <p:cNvSpPr>
            <a:spLocks noGrp="1"/>
          </p:cNvSpPr>
          <p:nvPr>
            <p:ph idx="1"/>
          </p:nvPr>
        </p:nvSpPr>
        <p:spPr/>
        <p:txBody>
          <a:bodyPr/>
          <a:lstStyle/>
          <a:p>
            <a:r>
              <a:rPr lang="es-AR" b="1" dirty="0" err="1"/>
              <a:t>Class-responsibility-collaboration</a:t>
            </a:r>
            <a:r>
              <a:rPr lang="es-AR" dirty="0"/>
              <a:t> (</a:t>
            </a:r>
            <a:r>
              <a:rPr lang="es-AR" b="1" dirty="0"/>
              <a:t>CRC</a:t>
            </a:r>
            <a:r>
              <a:rPr lang="es-AR" dirty="0"/>
              <a:t>) </a:t>
            </a:r>
            <a:r>
              <a:rPr lang="es-AR" b="1" dirty="0" err="1"/>
              <a:t>cards</a:t>
            </a:r>
            <a:endParaRPr lang="es-AR" dirty="0"/>
          </a:p>
        </p:txBody>
      </p:sp>
      <p:pic>
        <p:nvPicPr>
          <p:cNvPr id="4" name="3 Image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600" y="2341507"/>
            <a:ext cx="3209925" cy="1838325"/>
          </a:xfrm>
          <a:prstGeom prst="rect">
            <a:avLst/>
          </a:prstGeom>
        </p:spPr>
      </p:pic>
      <p:pic>
        <p:nvPicPr>
          <p:cNvPr id="5" name="4 Image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2370686"/>
            <a:ext cx="4558355" cy="3232288"/>
          </a:xfrm>
          <a:prstGeom prst="rect">
            <a:avLst/>
          </a:prstGeom>
        </p:spPr>
      </p:pic>
    </p:spTree>
    <p:extLst>
      <p:ext uri="{BB962C8B-B14F-4D97-AF65-F5344CB8AC3E}">
        <p14:creationId xmlns:p14="http://schemas.microsoft.com/office/powerpoint/2010/main" val="347327429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Casos de Uso</a:t>
            </a:r>
            <a:endParaRPr lang="es-AR" dirty="0"/>
          </a:p>
        </p:txBody>
      </p:sp>
      <p:sp>
        <p:nvSpPr>
          <p:cNvPr id="3" name="2 Marcador de contenido"/>
          <p:cNvSpPr>
            <a:spLocks noGrp="1"/>
          </p:cNvSpPr>
          <p:nvPr>
            <p:ph idx="1"/>
          </p:nvPr>
        </p:nvSpPr>
        <p:spPr/>
        <p:txBody>
          <a:bodyPr/>
          <a:lstStyle/>
          <a:p>
            <a:pPr marL="0" indent="0">
              <a:buNone/>
            </a:pPr>
            <a:r>
              <a:rPr lang="es-AR" dirty="0" smtClean="0"/>
              <a:t>Documenta la secuencia de interacciones entre un sistema y sus actores.</a:t>
            </a:r>
          </a:p>
          <a:p>
            <a:endParaRPr lang="es-AR" dirty="0" smtClean="0"/>
          </a:p>
          <a:p>
            <a:r>
              <a:rPr lang="es-AR" dirty="0" smtClean="0"/>
              <a:t>Simple, claro y conciso</a:t>
            </a:r>
          </a:p>
          <a:p>
            <a:r>
              <a:rPr lang="es-AR" dirty="0" smtClean="0"/>
              <a:t>Relaciones con otros CUs</a:t>
            </a:r>
          </a:p>
          <a:p>
            <a:pPr lvl="1"/>
            <a:r>
              <a:rPr lang="es-AR" dirty="0" smtClean="0"/>
              <a:t>Uso</a:t>
            </a:r>
          </a:p>
          <a:p>
            <a:pPr lvl="1"/>
            <a:r>
              <a:rPr lang="es-AR" dirty="0" smtClean="0"/>
              <a:t>Extensión</a:t>
            </a:r>
            <a:endParaRPr lang="es-AR" dirty="0"/>
          </a:p>
        </p:txBody>
      </p:sp>
    </p:spTree>
    <p:extLst>
      <p:ext uri="{BB962C8B-B14F-4D97-AF65-F5344CB8AC3E}">
        <p14:creationId xmlns:p14="http://schemas.microsoft.com/office/powerpoint/2010/main" val="27770558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Caso de uso</a:t>
            </a:r>
            <a:endParaRPr lang="es-AR" dirty="0"/>
          </a:p>
        </p:txBody>
      </p:sp>
      <p:pic>
        <p:nvPicPr>
          <p:cNvPr id="6" name="5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43608" y="1600200"/>
            <a:ext cx="7272807" cy="5257800"/>
          </a:xfrm>
        </p:spPr>
      </p:pic>
    </p:spTree>
    <p:extLst>
      <p:ext uri="{BB962C8B-B14F-4D97-AF65-F5344CB8AC3E}">
        <p14:creationId xmlns:p14="http://schemas.microsoft.com/office/powerpoint/2010/main" val="363367415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Historias de usuarios	</a:t>
            </a:r>
            <a:endParaRPr lang="es-AR" dirty="0"/>
          </a:p>
        </p:txBody>
      </p:sp>
      <p:sp>
        <p:nvSpPr>
          <p:cNvPr id="3" name="2 Marcador de contenido"/>
          <p:cNvSpPr>
            <a:spLocks noGrp="1"/>
          </p:cNvSpPr>
          <p:nvPr>
            <p:ph idx="1"/>
          </p:nvPr>
        </p:nvSpPr>
        <p:spPr>
          <a:xfrm>
            <a:off x="457200" y="1600200"/>
            <a:ext cx="8229600" cy="4925144"/>
          </a:xfrm>
        </p:spPr>
        <p:txBody>
          <a:bodyPr>
            <a:normAutofit fontScale="92500" lnSpcReduction="20000"/>
          </a:bodyPr>
          <a:lstStyle/>
          <a:p>
            <a:pPr marL="0" indent="0">
              <a:buNone/>
            </a:pPr>
            <a:r>
              <a:rPr lang="es-AR" dirty="0" smtClean="0"/>
              <a:t>Representación </a:t>
            </a:r>
            <a:r>
              <a:rPr lang="es-AR" dirty="0"/>
              <a:t>de un requisito de software escrito en una o dos frases utilizando el lenguaje común del usuario</a:t>
            </a:r>
            <a:endParaRPr lang="es-AR" dirty="0" smtClean="0"/>
          </a:p>
          <a:p>
            <a:pPr marL="0" indent="0">
              <a:buNone/>
            </a:pPr>
            <a:r>
              <a:rPr lang="es-AR" b="1" dirty="0" smtClean="0"/>
              <a:t/>
            </a:r>
            <a:br>
              <a:rPr lang="es-AR" b="1" dirty="0" smtClean="0"/>
            </a:br>
            <a:r>
              <a:rPr lang="es-AR" b="1" dirty="0" smtClean="0"/>
              <a:t>INVEST</a:t>
            </a:r>
          </a:p>
          <a:p>
            <a:r>
              <a:rPr lang="es-AR" b="1" dirty="0" err="1" smtClean="0"/>
              <a:t>I</a:t>
            </a:r>
            <a:r>
              <a:rPr lang="es-AR" dirty="0" err="1" smtClean="0"/>
              <a:t>ndependent</a:t>
            </a:r>
            <a:endParaRPr lang="es-AR" dirty="0" smtClean="0"/>
          </a:p>
          <a:p>
            <a:r>
              <a:rPr lang="es-AR" b="1" dirty="0" err="1" smtClean="0"/>
              <a:t>N</a:t>
            </a:r>
            <a:r>
              <a:rPr lang="es-AR" dirty="0" err="1" smtClean="0"/>
              <a:t>egotiable</a:t>
            </a:r>
            <a:endParaRPr lang="es-AR" dirty="0" smtClean="0"/>
          </a:p>
          <a:p>
            <a:r>
              <a:rPr lang="es-AR" b="1" dirty="0" err="1" smtClean="0"/>
              <a:t>V</a:t>
            </a:r>
            <a:r>
              <a:rPr lang="es-AR" dirty="0" err="1" smtClean="0"/>
              <a:t>aluable</a:t>
            </a:r>
            <a:endParaRPr lang="es-AR" dirty="0" smtClean="0"/>
          </a:p>
          <a:p>
            <a:r>
              <a:rPr lang="es-AR" b="1" dirty="0" err="1" smtClean="0"/>
              <a:t>E</a:t>
            </a:r>
            <a:r>
              <a:rPr lang="es-AR" dirty="0" err="1" smtClean="0"/>
              <a:t>stimate-able</a:t>
            </a:r>
            <a:endParaRPr lang="es-AR" dirty="0" smtClean="0"/>
          </a:p>
          <a:p>
            <a:r>
              <a:rPr lang="es-AR" b="1" dirty="0" err="1" smtClean="0"/>
              <a:t>S</a:t>
            </a:r>
            <a:r>
              <a:rPr lang="es-AR" dirty="0" err="1" smtClean="0"/>
              <a:t>ized</a:t>
            </a:r>
            <a:endParaRPr lang="es-AR" dirty="0" smtClean="0"/>
          </a:p>
          <a:p>
            <a:r>
              <a:rPr lang="es-AR" b="1" dirty="0" err="1"/>
              <a:t>T</a:t>
            </a:r>
            <a:r>
              <a:rPr lang="es-AR" dirty="0" err="1"/>
              <a:t>estable</a:t>
            </a:r>
            <a:endParaRPr lang="es-AR" dirty="0"/>
          </a:p>
        </p:txBody>
      </p:sp>
      <p:sp>
        <p:nvSpPr>
          <p:cNvPr id="4" name="3 Rectángulo"/>
          <p:cNvSpPr/>
          <p:nvPr/>
        </p:nvSpPr>
        <p:spPr>
          <a:xfrm>
            <a:off x="3740152" y="3068960"/>
            <a:ext cx="4981367" cy="2585323"/>
          </a:xfrm>
          <a:prstGeom prst="rect">
            <a:avLst/>
          </a:prstGeom>
          <a:noFill/>
        </p:spPr>
        <p:txBody>
          <a:bodyPr wrap="square" lIns="91440" tIns="45720" rIns="91440" bIns="45720">
            <a:spAutoFit/>
          </a:bodyPr>
          <a:lstStyle/>
          <a:p>
            <a:pPr algn="ctr"/>
            <a:r>
              <a:rPr lang="es-ES" sz="5400" b="1" i="1" spc="300" dirty="0" smtClean="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rPr>
              <a:t>Es una promesa a una conversación.</a:t>
            </a:r>
            <a:endParaRPr lang="es-ES" sz="5400" b="1" i="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endParaRPr>
          </a:p>
        </p:txBody>
      </p:sp>
    </p:spTree>
    <p:extLst>
      <p:ext uri="{BB962C8B-B14F-4D97-AF65-F5344CB8AC3E}">
        <p14:creationId xmlns:p14="http://schemas.microsoft.com/office/powerpoint/2010/main" val="40926217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Historia de usuario</a:t>
            </a:r>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28800"/>
            <a:ext cx="8496944" cy="4968552"/>
          </a:xfrm>
        </p:spPr>
      </p:pic>
    </p:spTree>
    <p:extLst>
      <p:ext uri="{BB962C8B-B14F-4D97-AF65-F5344CB8AC3E}">
        <p14:creationId xmlns:p14="http://schemas.microsoft.com/office/powerpoint/2010/main" val="13925842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Ingeniería de Requisitos</a:t>
            </a:r>
            <a:endParaRPr lang="es-ES" dirty="0"/>
          </a:p>
        </p:txBody>
      </p:sp>
      <p:sp>
        <p:nvSpPr>
          <p:cNvPr id="4" name="3 Subtítulo"/>
          <p:cNvSpPr>
            <a:spLocks noGrp="1"/>
          </p:cNvSpPr>
          <p:nvPr>
            <p:ph type="subTitle" idx="1"/>
          </p:nvPr>
        </p:nvSpPr>
        <p:spPr/>
        <p:txBody>
          <a:bodyPr/>
          <a:lstStyle/>
          <a:p>
            <a:endParaRPr lang="es-AR"/>
          </a:p>
        </p:txBody>
      </p:sp>
    </p:spTree>
    <p:extLst>
      <p:ext uri="{BB962C8B-B14F-4D97-AF65-F5344CB8AC3E}">
        <p14:creationId xmlns:p14="http://schemas.microsoft.com/office/powerpoint/2010/main" val="85624383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CUs vs Historias de usuario</a:t>
            </a:r>
            <a:endParaRPr lang="es-AR" dirty="0"/>
          </a:p>
        </p:txBody>
      </p:sp>
      <p:sp>
        <p:nvSpPr>
          <p:cNvPr id="3" name="2 Marcador de contenido"/>
          <p:cNvSpPr>
            <a:spLocks noGrp="1"/>
          </p:cNvSpPr>
          <p:nvPr>
            <p:ph idx="1"/>
          </p:nvPr>
        </p:nvSpPr>
        <p:spPr>
          <a:xfrm>
            <a:off x="457200" y="1600200"/>
            <a:ext cx="8229600" cy="4925144"/>
          </a:xfrm>
        </p:spPr>
        <p:txBody>
          <a:bodyPr numCol="2">
            <a:normAutofit/>
          </a:bodyPr>
          <a:lstStyle/>
          <a:p>
            <a:pPr marL="0" indent="0" algn="ctr">
              <a:buNone/>
            </a:pPr>
            <a:r>
              <a:rPr lang="es-AR" sz="2600" b="1" u="sng" dirty="0" smtClean="0"/>
              <a:t>Caso de uso</a:t>
            </a:r>
          </a:p>
          <a:p>
            <a:r>
              <a:rPr lang="es-AR" dirty="0" smtClean="0"/>
              <a:t>Detallado</a:t>
            </a:r>
          </a:p>
          <a:p>
            <a:r>
              <a:rPr lang="es-AR" dirty="0" smtClean="0"/>
              <a:t>Se implementan en varias iteraciones</a:t>
            </a:r>
          </a:p>
          <a:p>
            <a:r>
              <a:rPr lang="es-AR" dirty="0" smtClean="0"/>
              <a:t>Lo escribe un analista</a:t>
            </a:r>
          </a:p>
          <a:p>
            <a:r>
              <a:rPr lang="es-AR" dirty="0" smtClean="0"/>
              <a:t>No se usan para planificar</a:t>
            </a:r>
          </a:p>
          <a:p>
            <a:pPr marL="0" indent="0">
              <a:buNone/>
            </a:pPr>
            <a:endParaRPr lang="es-AR" dirty="0"/>
          </a:p>
          <a:p>
            <a:pPr marL="0" indent="0">
              <a:buNone/>
            </a:pPr>
            <a:endParaRPr lang="es-AR" dirty="0" smtClean="0"/>
          </a:p>
          <a:p>
            <a:pPr marL="0" indent="0" algn="ctr">
              <a:buNone/>
            </a:pPr>
            <a:r>
              <a:rPr lang="es-AR" sz="2600" b="1" u="sng" dirty="0" smtClean="0"/>
              <a:t>Historia de usuario</a:t>
            </a:r>
          </a:p>
          <a:p>
            <a:r>
              <a:rPr lang="es-AR" dirty="0" smtClean="0"/>
              <a:t>Breve</a:t>
            </a:r>
          </a:p>
          <a:p>
            <a:r>
              <a:rPr lang="es-AR" dirty="0" smtClean="0"/>
              <a:t>Se implementa en una iteración</a:t>
            </a:r>
          </a:p>
          <a:p>
            <a:r>
              <a:rPr lang="es-AR" dirty="0" smtClean="0"/>
              <a:t>Lo escribe el cliente</a:t>
            </a:r>
          </a:p>
          <a:p>
            <a:r>
              <a:rPr lang="es-AR" dirty="0" smtClean="0"/>
              <a:t>Se usan para planificar</a:t>
            </a:r>
          </a:p>
          <a:p>
            <a:pPr marL="0" indent="0" algn="ctr">
              <a:buNone/>
            </a:pPr>
            <a:endParaRPr lang="es-AR" b="1" dirty="0"/>
          </a:p>
        </p:txBody>
      </p:sp>
    </p:spTree>
    <p:extLst>
      <p:ext uri="{BB962C8B-B14F-4D97-AF65-F5344CB8AC3E}">
        <p14:creationId xmlns:p14="http://schemas.microsoft.com/office/powerpoint/2010/main" val="111087889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CUs vs Historias de usuario</a:t>
            </a:r>
            <a:endParaRPr lang="es-AR" dirty="0"/>
          </a:p>
        </p:txBody>
      </p:sp>
      <p:sp>
        <p:nvSpPr>
          <p:cNvPr id="3" name="2 Marcador de contenido"/>
          <p:cNvSpPr>
            <a:spLocks noGrp="1"/>
          </p:cNvSpPr>
          <p:nvPr>
            <p:ph idx="1"/>
          </p:nvPr>
        </p:nvSpPr>
        <p:spPr/>
        <p:txBody>
          <a:bodyPr/>
          <a:lstStyle/>
          <a:p>
            <a:r>
              <a:rPr lang="es-AR" dirty="0" smtClean="0"/>
              <a:t>La </a:t>
            </a:r>
            <a:r>
              <a:rPr lang="es-AR" b="1" dirty="0" smtClean="0"/>
              <a:t>historia de usuario</a:t>
            </a:r>
            <a:r>
              <a:rPr lang="es-AR" dirty="0" smtClean="0"/>
              <a:t> es el </a:t>
            </a:r>
            <a:r>
              <a:rPr lang="es-AR" b="1" dirty="0" smtClean="0"/>
              <a:t>título</a:t>
            </a:r>
            <a:r>
              <a:rPr lang="es-AR" dirty="0" smtClean="0"/>
              <a:t> de </a:t>
            </a:r>
            <a:r>
              <a:rPr lang="es-AR" b="1" dirty="0" smtClean="0"/>
              <a:t>un escenario</a:t>
            </a:r>
            <a:r>
              <a:rPr lang="es-AR" dirty="0" smtClean="0"/>
              <a:t>, mientras que el </a:t>
            </a:r>
            <a:r>
              <a:rPr lang="es-AR" b="1" dirty="0" smtClean="0"/>
              <a:t>caso de uso </a:t>
            </a:r>
            <a:r>
              <a:rPr lang="es-AR" dirty="0" smtClean="0"/>
              <a:t>es el </a:t>
            </a:r>
            <a:r>
              <a:rPr lang="es-AR" b="1" dirty="0" smtClean="0"/>
              <a:t>contenido</a:t>
            </a:r>
            <a:r>
              <a:rPr lang="es-AR" dirty="0" smtClean="0"/>
              <a:t> de </a:t>
            </a:r>
            <a:r>
              <a:rPr lang="es-AR" b="1" dirty="0" smtClean="0"/>
              <a:t>múltiples escenarios</a:t>
            </a:r>
            <a:r>
              <a:rPr lang="es-AR" dirty="0" smtClean="0"/>
              <a:t>.</a:t>
            </a:r>
          </a:p>
          <a:p>
            <a:endParaRPr lang="es-AR" dirty="0" smtClean="0"/>
          </a:p>
          <a:p>
            <a:r>
              <a:rPr lang="es-AR" dirty="0" smtClean="0"/>
              <a:t>La </a:t>
            </a:r>
            <a:r>
              <a:rPr lang="es-AR" b="1" dirty="0" smtClean="0"/>
              <a:t>historia de usuario demanda</a:t>
            </a:r>
            <a:r>
              <a:rPr lang="es-AR" dirty="0" smtClean="0"/>
              <a:t> una </a:t>
            </a:r>
            <a:r>
              <a:rPr lang="es-AR" b="1" dirty="0" smtClean="0"/>
              <a:t>conversación</a:t>
            </a:r>
            <a:r>
              <a:rPr lang="es-AR" dirty="0" smtClean="0"/>
              <a:t>, el </a:t>
            </a:r>
            <a:r>
              <a:rPr lang="es-AR" b="1" dirty="0" smtClean="0"/>
              <a:t>caso de uso documenta</a:t>
            </a:r>
            <a:r>
              <a:rPr lang="es-AR" dirty="0" smtClean="0"/>
              <a:t> una </a:t>
            </a:r>
            <a:r>
              <a:rPr lang="es-AR" b="1" dirty="0" smtClean="0"/>
              <a:t>conversación</a:t>
            </a:r>
            <a:r>
              <a:rPr lang="es-AR" dirty="0" smtClean="0"/>
              <a:t>.</a:t>
            </a:r>
            <a:endParaRPr lang="es-AR" dirty="0"/>
          </a:p>
        </p:txBody>
      </p:sp>
    </p:spTree>
    <p:extLst>
      <p:ext uri="{BB962C8B-B14F-4D97-AF65-F5344CB8AC3E}">
        <p14:creationId xmlns:p14="http://schemas.microsoft.com/office/powerpoint/2010/main" val="264635146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smtClean="0"/>
              <a:t>Big </a:t>
            </a:r>
            <a:r>
              <a:rPr lang="es-ES" dirty="0" err="1" smtClean="0"/>
              <a:t>picture</a:t>
            </a:r>
            <a:endParaRPr lang="es-ES" dirty="0"/>
          </a:p>
        </p:txBody>
      </p:sp>
      <p:sp>
        <p:nvSpPr>
          <p:cNvPr id="4" name="3 Subtítulo"/>
          <p:cNvSpPr>
            <a:spLocks noGrp="1"/>
          </p:cNvSpPr>
          <p:nvPr>
            <p:ph type="subTitle" idx="1"/>
          </p:nvPr>
        </p:nvSpPr>
        <p:spPr/>
        <p:txBody>
          <a:bodyPr/>
          <a:lstStyle/>
          <a:p>
            <a:r>
              <a:rPr lang="es-AR" dirty="0" smtClean="0"/>
              <a:t>Viendo el bosque</a:t>
            </a:r>
            <a:endParaRPr lang="es-AR" dirty="0"/>
          </a:p>
        </p:txBody>
      </p:sp>
    </p:spTree>
    <p:extLst>
      <p:ext uri="{BB962C8B-B14F-4D97-AF65-F5344CB8AC3E}">
        <p14:creationId xmlns:p14="http://schemas.microsoft.com/office/powerpoint/2010/main" val="175866300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Big </a:t>
            </a:r>
            <a:r>
              <a:rPr lang="es-AR" dirty="0" err="1" smtClean="0"/>
              <a:t>picture</a:t>
            </a:r>
            <a:endParaRPr lang="es-AR" dirty="0"/>
          </a:p>
        </p:txBody>
      </p:sp>
      <p:sp>
        <p:nvSpPr>
          <p:cNvPr id="3" name="2 Marcador de contenido"/>
          <p:cNvSpPr>
            <a:spLocks noGrp="1"/>
          </p:cNvSpPr>
          <p:nvPr>
            <p:ph idx="1"/>
          </p:nvPr>
        </p:nvSpPr>
        <p:spPr/>
        <p:txBody>
          <a:bodyPr/>
          <a:lstStyle/>
          <a:p>
            <a:r>
              <a:rPr lang="es-AR" dirty="0" smtClean="0"/>
              <a:t>Visión</a:t>
            </a:r>
          </a:p>
          <a:p>
            <a:r>
              <a:rPr lang="es-AR" dirty="0" smtClean="0"/>
              <a:t>Foco en los hitos</a:t>
            </a:r>
          </a:p>
          <a:p>
            <a:r>
              <a:rPr lang="es-AR" dirty="0" smtClean="0"/>
              <a:t>Herramientas</a:t>
            </a:r>
          </a:p>
          <a:p>
            <a:pPr lvl="1"/>
            <a:r>
              <a:rPr lang="es-AR" dirty="0" err="1" smtClean="0"/>
              <a:t>TreeMap</a:t>
            </a:r>
            <a:endParaRPr lang="es-AR" dirty="0" smtClean="0"/>
          </a:p>
          <a:p>
            <a:pPr lvl="1"/>
            <a:r>
              <a:rPr lang="es-AR" dirty="0" smtClean="0"/>
              <a:t>Visual </a:t>
            </a:r>
            <a:r>
              <a:rPr lang="es-AR" dirty="0" err="1" smtClean="0"/>
              <a:t>Story</a:t>
            </a:r>
            <a:r>
              <a:rPr lang="es-AR" dirty="0" smtClean="0"/>
              <a:t> </a:t>
            </a:r>
            <a:r>
              <a:rPr lang="es-AR" dirty="0" err="1" smtClean="0"/>
              <a:t>Mapping</a:t>
            </a:r>
            <a:endParaRPr lang="es-AR" dirty="0" smtClean="0"/>
          </a:p>
          <a:p>
            <a:pPr lvl="1"/>
            <a:r>
              <a:rPr lang="es-AR" dirty="0" err="1" smtClean="0"/>
              <a:t>Roadmap</a:t>
            </a:r>
            <a:endParaRPr lang="es-AR" dirty="0"/>
          </a:p>
        </p:txBody>
      </p:sp>
    </p:spTree>
    <p:extLst>
      <p:ext uri="{BB962C8B-B14F-4D97-AF65-F5344CB8AC3E}">
        <p14:creationId xmlns:p14="http://schemas.microsoft.com/office/powerpoint/2010/main" val="1451809932"/>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TreeMap</a:t>
            </a:r>
            <a:endParaRPr lang="es-AR"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0" y="1628800"/>
            <a:ext cx="8964488" cy="5040559"/>
          </a:xfrm>
        </p:spPr>
      </p:pic>
    </p:spTree>
    <p:extLst>
      <p:ext uri="{BB962C8B-B14F-4D97-AF65-F5344CB8AC3E}">
        <p14:creationId xmlns:p14="http://schemas.microsoft.com/office/powerpoint/2010/main" val="369598236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V</a:t>
            </a:r>
            <a:r>
              <a:rPr lang="es-AR" dirty="0" smtClean="0"/>
              <a:t>isual </a:t>
            </a:r>
            <a:r>
              <a:rPr lang="es-AR" dirty="0" err="1" smtClean="0"/>
              <a:t>Story</a:t>
            </a:r>
            <a:r>
              <a:rPr lang="es-AR" dirty="0" smtClean="0"/>
              <a:t> </a:t>
            </a:r>
            <a:r>
              <a:rPr lang="es-AR" dirty="0" err="1" smtClean="0"/>
              <a:t>Mapping</a:t>
            </a:r>
            <a:endParaRPr lang="es-AR"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7504" y="1556792"/>
            <a:ext cx="8928992" cy="5184576"/>
          </a:xfrm>
        </p:spPr>
      </p:pic>
    </p:spTree>
    <p:extLst>
      <p:ext uri="{BB962C8B-B14F-4D97-AF65-F5344CB8AC3E}">
        <p14:creationId xmlns:p14="http://schemas.microsoft.com/office/powerpoint/2010/main" val="1412408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Roadmap</a:t>
            </a:r>
            <a:endParaRPr lang="es-AR" dirty="0"/>
          </a:p>
        </p:txBody>
      </p:sp>
      <p:pic>
        <p:nvPicPr>
          <p:cNvPr id="6" name="5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79512" y="1556792"/>
            <a:ext cx="8784976" cy="5112568"/>
          </a:xfrm>
        </p:spPr>
      </p:pic>
    </p:spTree>
    <p:extLst>
      <p:ext uri="{BB962C8B-B14F-4D97-AF65-F5344CB8AC3E}">
        <p14:creationId xmlns:p14="http://schemas.microsoft.com/office/powerpoint/2010/main" val="213404994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pPr algn="ctr"/>
            <a:r>
              <a:rPr lang="es-ES" dirty="0" err="1" smtClean="0"/>
              <a:t>Tips</a:t>
            </a:r>
            <a:endParaRPr lang="es-ES" dirty="0"/>
          </a:p>
        </p:txBody>
      </p:sp>
      <p:sp>
        <p:nvSpPr>
          <p:cNvPr id="4" name="3 Subtítulo"/>
          <p:cNvSpPr>
            <a:spLocks noGrp="1"/>
          </p:cNvSpPr>
          <p:nvPr>
            <p:ph type="subTitle" idx="1"/>
          </p:nvPr>
        </p:nvSpPr>
        <p:spPr/>
        <p:txBody>
          <a:bodyPr/>
          <a:lstStyle/>
          <a:p>
            <a:endParaRPr lang="es-AR"/>
          </a:p>
        </p:txBody>
      </p:sp>
    </p:spTree>
    <p:extLst>
      <p:ext uri="{BB962C8B-B14F-4D97-AF65-F5344CB8AC3E}">
        <p14:creationId xmlns:p14="http://schemas.microsoft.com/office/powerpoint/2010/main" val="83329593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err="1" smtClean="0"/>
              <a:t>Tips</a:t>
            </a:r>
            <a:endParaRPr lang="es-AR" dirty="0"/>
          </a:p>
        </p:txBody>
      </p:sp>
      <p:sp>
        <p:nvSpPr>
          <p:cNvPr id="3" name="2 Marcador de contenido"/>
          <p:cNvSpPr>
            <a:spLocks noGrp="1"/>
          </p:cNvSpPr>
          <p:nvPr>
            <p:ph idx="1"/>
          </p:nvPr>
        </p:nvSpPr>
        <p:spPr>
          <a:xfrm>
            <a:off x="457200" y="1600200"/>
            <a:ext cx="8229600" cy="4925144"/>
          </a:xfrm>
        </p:spPr>
        <p:txBody>
          <a:bodyPr numCol="2">
            <a:normAutofit/>
          </a:bodyPr>
          <a:lstStyle/>
          <a:p>
            <a:r>
              <a:rPr lang="es-AR" dirty="0" smtClean="0"/>
              <a:t>¿Quién? ¿Qué? ¿Para qué?</a:t>
            </a:r>
          </a:p>
          <a:p>
            <a:r>
              <a:rPr lang="es-AR" dirty="0" smtClean="0"/>
              <a:t>Restricciones</a:t>
            </a:r>
          </a:p>
          <a:p>
            <a:r>
              <a:rPr lang="es-AR" dirty="0" smtClean="0"/>
              <a:t>Pre condiciones</a:t>
            </a:r>
          </a:p>
          <a:p>
            <a:r>
              <a:rPr lang="es-AR" dirty="0" smtClean="0"/>
              <a:t>Post condiciones</a:t>
            </a:r>
          </a:p>
          <a:p>
            <a:r>
              <a:rPr lang="es-AR" dirty="0" err="1" smtClean="0"/>
              <a:t>Viewpoints</a:t>
            </a:r>
            <a:endParaRPr lang="es-AR" dirty="0" smtClean="0"/>
          </a:p>
          <a:p>
            <a:r>
              <a:rPr lang="es-AR" dirty="0" smtClean="0"/>
              <a:t>Frecuencia de uso</a:t>
            </a:r>
          </a:p>
          <a:p>
            <a:r>
              <a:rPr lang="es-AR" dirty="0" smtClean="0"/>
              <a:t>Volumen</a:t>
            </a:r>
          </a:p>
          <a:p>
            <a:r>
              <a:rPr lang="es-AR" dirty="0" err="1" smtClean="0"/>
              <a:t>Dependendencias</a:t>
            </a:r>
            <a:endParaRPr lang="es-AR" dirty="0" smtClean="0"/>
          </a:p>
          <a:p>
            <a:r>
              <a:rPr lang="es-AR" dirty="0" smtClean="0"/>
              <a:t>¿Cómo se verifica?</a:t>
            </a:r>
          </a:p>
          <a:p>
            <a:r>
              <a:rPr lang="es-AR" dirty="0" smtClean="0"/>
              <a:t>Si algo no se entiende dibújalo!</a:t>
            </a:r>
          </a:p>
          <a:p>
            <a:r>
              <a:rPr lang="es-AR" dirty="0" smtClean="0"/>
              <a:t>Pedir ejemplos</a:t>
            </a:r>
          </a:p>
          <a:p>
            <a:r>
              <a:rPr lang="es-AR" dirty="0" smtClean="0"/>
              <a:t>Reportes?</a:t>
            </a:r>
          </a:p>
          <a:p>
            <a:r>
              <a:rPr lang="es-AR" dirty="0" smtClean="0"/>
              <a:t>Roles?</a:t>
            </a:r>
            <a:endParaRPr lang="es-AR" dirty="0"/>
          </a:p>
        </p:txBody>
      </p:sp>
    </p:spTree>
    <p:extLst>
      <p:ext uri="{BB962C8B-B14F-4D97-AF65-F5344CB8AC3E}">
        <p14:creationId xmlns:p14="http://schemas.microsoft.com/office/powerpoint/2010/main" val="367499637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Conclusión</a:t>
            </a:r>
            <a:endParaRPr lang="es-AR" dirty="0"/>
          </a:p>
        </p:txBody>
      </p:sp>
      <p:sp>
        <p:nvSpPr>
          <p:cNvPr id="3" name="2 Marcador de contenido"/>
          <p:cNvSpPr>
            <a:spLocks noGrp="1"/>
          </p:cNvSpPr>
          <p:nvPr>
            <p:ph idx="1"/>
          </p:nvPr>
        </p:nvSpPr>
        <p:spPr/>
        <p:txBody>
          <a:bodyPr/>
          <a:lstStyle/>
          <a:p>
            <a:r>
              <a:rPr lang="es-AR" dirty="0" smtClean="0"/>
              <a:t>Big Picture</a:t>
            </a:r>
          </a:p>
          <a:p>
            <a:r>
              <a:rPr lang="es-AR" dirty="0" err="1" smtClean="0"/>
              <a:t>Stakeholders</a:t>
            </a:r>
            <a:endParaRPr lang="es-AR" dirty="0" smtClean="0"/>
          </a:p>
          <a:p>
            <a:r>
              <a:rPr lang="es-AR" dirty="0" smtClean="0"/>
              <a:t>FURPS+</a:t>
            </a:r>
          </a:p>
          <a:p>
            <a:r>
              <a:rPr lang="es-AR" dirty="0" smtClean="0"/>
              <a:t>Priorizar</a:t>
            </a:r>
          </a:p>
          <a:p>
            <a:r>
              <a:rPr lang="es-AR" dirty="0" smtClean="0"/>
              <a:t>Refinamiento</a:t>
            </a:r>
          </a:p>
          <a:p>
            <a:r>
              <a:rPr lang="es-AR" dirty="0" smtClean="0"/>
              <a:t>Validar</a:t>
            </a:r>
            <a:endParaRPr lang="es-AR" dirty="0"/>
          </a:p>
        </p:txBody>
      </p:sp>
    </p:spTree>
    <p:extLst>
      <p:ext uri="{BB962C8B-B14F-4D97-AF65-F5344CB8AC3E}">
        <p14:creationId xmlns:p14="http://schemas.microsoft.com/office/powerpoint/2010/main" val="35278953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Requerimientos</a:t>
            </a:r>
            <a:endParaRPr lang="es-AR" dirty="0"/>
          </a:p>
        </p:txBody>
      </p:sp>
      <p:sp>
        <p:nvSpPr>
          <p:cNvPr id="3" name="2 Marcador de contenido"/>
          <p:cNvSpPr>
            <a:spLocks noGrp="1"/>
          </p:cNvSpPr>
          <p:nvPr>
            <p:ph idx="1"/>
          </p:nvPr>
        </p:nvSpPr>
        <p:spPr>
          <a:xfrm>
            <a:off x="457200" y="1600200"/>
            <a:ext cx="8229600" cy="4853136"/>
          </a:xfrm>
        </p:spPr>
        <p:txBody>
          <a:bodyPr>
            <a:normAutofit fontScale="92500" lnSpcReduction="10000"/>
          </a:bodyPr>
          <a:lstStyle/>
          <a:p>
            <a:pPr fontAlgn="base"/>
            <a:r>
              <a:rPr lang="es-AR" dirty="0" smtClean="0"/>
              <a:t>IEEE</a:t>
            </a:r>
          </a:p>
          <a:p>
            <a:pPr lvl="1" fontAlgn="base"/>
            <a:r>
              <a:rPr lang="es-AR" dirty="0" smtClean="0"/>
              <a:t>Una </a:t>
            </a:r>
            <a:r>
              <a:rPr lang="es-AR" dirty="0"/>
              <a:t>condición o necesidad de un usuario para resolver un problema o alcanzar un objetivo.</a:t>
            </a:r>
          </a:p>
          <a:p>
            <a:pPr lvl="1" fontAlgn="base"/>
            <a:r>
              <a:rPr lang="es-AR" dirty="0"/>
              <a:t>Una condición o capacidad que debe estar presente en un sistema o componentes de sistema para satisfacer un contrato, estándar, especificación u otro documento formal.</a:t>
            </a:r>
          </a:p>
          <a:p>
            <a:endParaRPr lang="es-AR" dirty="0" smtClean="0"/>
          </a:p>
          <a:p>
            <a:r>
              <a:rPr lang="es-AR" dirty="0" smtClean="0"/>
              <a:t>Clasificación</a:t>
            </a:r>
          </a:p>
          <a:p>
            <a:pPr lvl="1"/>
            <a:r>
              <a:rPr lang="es-AR" dirty="0" smtClean="0"/>
              <a:t>Funcional</a:t>
            </a:r>
          </a:p>
          <a:p>
            <a:pPr lvl="1"/>
            <a:r>
              <a:rPr lang="es-AR" dirty="0" smtClean="0"/>
              <a:t>No funcional</a:t>
            </a:r>
          </a:p>
        </p:txBody>
      </p:sp>
    </p:spTree>
    <p:extLst>
      <p:ext uri="{BB962C8B-B14F-4D97-AF65-F5344CB8AC3E}">
        <p14:creationId xmlns:p14="http://schemas.microsoft.com/office/powerpoint/2010/main" val="1143481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¿Consultas?</a:t>
            </a:r>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07504" y="1916832"/>
            <a:ext cx="8928992" cy="3312368"/>
          </a:xfrm>
        </p:spPr>
      </p:pic>
      <p:sp>
        <p:nvSpPr>
          <p:cNvPr id="5" name="4 CuadroTexto"/>
          <p:cNvSpPr txBox="1"/>
          <p:nvPr/>
        </p:nvSpPr>
        <p:spPr>
          <a:xfrm>
            <a:off x="467544" y="5229200"/>
            <a:ext cx="2160240" cy="923330"/>
          </a:xfrm>
          <a:prstGeom prst="rect">
            <a:avLst/>
          </a:prstGeom>
          <a:noFill/>
        </p:spPr>
        <p:txBody>
          <a:bodyPr wrap="square" rtlCol="0">
            <a:spAutoFit/>
          </a:bodyPr>
          <a:lstStyle/>
          <a:p>
            <a:r>
              <a:rPr lang="es-AR" b="1" i="1" dirty="0" smtClean="0"/>
              <a:t>Tus requerimientos incluyen 400 funcionalidades.</a:t>
            </a:r>
            <a:endParaRPr lang="es-AR" b="1" i="1" dirty="0"/>
          </a:p>
        </p:txBody>
      </p:sp>
      <p:sp>
        <p:nvSpPr>
          <p:cNvPr id="6" name="5 CuadroTexto"/>
          <p:cNvSpPr txBox="1"/>
          <p:nvPr/>
        </p:nvSpPr>
        <p:spPr>
          <a:xfrm>
            <a:off x="3203848" y="5229200"/>
            <a:ext cx="2736304" cy="1200329"/>
          </a:xfrm>
          <a:prstGeom prst="rect">
            <a:avLst/>
          </a:prstGeom>
          <a:noFill/>
        </p:spPr>
        <p:txBody>
          <a:bodyPr wrap="square" rtlCol="0">
            <a:spAutoFit/>
          </a:bodyPr>
          <a:lstStyle/>
          <a:p>
            <a:r>
              <a:rPr lang="es-AR" b="1" i="1" dirty="0" smtClean="0"/>
              <a:t>Te das cuenta que ningún humano podrá usar un producto con ese nivel de complejidad?</a:t>
            </a:r>
            <a:endParaRPr lang="es-AR" b="1" i="1" dirty="0"/>
          </a:p>
        </p:txBody>
      </p:sp>
      <p:sp>
        <p:nvSpPr>
          <p:cNvPr id="7" name="6 CuadroTexto"/>
          <p:cNvSpPr txBox="1"/>
          <p:nvPr/>
        </p:nvSpPr>
        <p:spPr>
          <a:xfrm>
            <a:off x="6156176" y="5264332"/>
            <a:ext cx="2664296" cy="923330"/>
          </a:xfrm>
          <a:prstGeom prst="rect">
            <a:avLst/>
          </a:prstGeom>
          <a:noFill/>
        </p:spPr>
        <p:txBody>
          <a:bodyPr wrap="square" rtlCol="0">
            <a:spAutoFit/>
          </a:bodyPr>
          <a:lstStyle/>
          <a:p>
            <a:r>
              <a:rPr lang="es-AR" b="1" i="1" dirty="0" smtClean="0"/>
              <a:t>Buen punto.</a:t>
            </a:r>
            <a:br>
              <a:rPr lang="es-AR" b="1" i="1" dirty="0" smtClean="0"/>
            </a:br>
            <a:r>
              <a:rPr lang="es-AR" b="1" i="1" dirty="0" smtClean="0"/>
              <a:t>Mejor agrego “fácil de usar” a la lista.</a:t>
            </a:r>
            <a:endParaRPr lang="es-AR" b="1" i="1" dirty="0"/>
          </a:p>
        </p:txBody>
      </p:sp>
    </p:spTree>
    <p:extLst>
      <p:ext uri="{BB962C8B-B14F-4D97-AF65-F5344CB8AC3E}">
        <p14:creationId xmlns:p14="http://schemas.microsoft.com/office/powerpoint/2010/main" val="162792559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Referencias</a:t>
            </a:r>
            <a:endParaRPr lang="es-AR" dirty="0"/>
          </a:p>
        </p:txBody>
      </p:sp>
      <p:sp>
        <p:nvSpPr>
          <p:cNvPr id="3" name="2 Marcador de contenido"/>
          <p:cNvSpPr>
            <a:spLocks noGrp="1"/>
          </p:cNvSpPr>
          <p:nvPr>
            <p:ph idx="1"/>
          </p:nvPr>
        </p:nvSpPr>
        <p:spPr/>
        <p:txBody>
          <a:bodyPr/>
          <a:lstStyle/>
          <a:p>
            <a:r>
              <a:rPr lang="es-AR" dirty="0" smtClean="0"/>
              <a:t>Ingeniería del software – Roger </a:t>
            </a:r>
            <a:r>
              <a:rPr lang="es-AR" dirty="0" err="1" smtClean="0"/>
              <a:t>Pressman</a:t>
            </a:r>
            <a:endParaRPr lang="es-AR" dirty="0" smtClean="0"/>
          </a:p>
          <a:p>
            <a:r>
              <a:rPr lang="es-AR" dirty="0" smtClean="0"/>
              <a:t>UML y Patrones – Craig </a:t>
            </a:r>
            <a:r>
              <a:rPr lang="es-AR" dirty="0" err="1" smtClean="0"/>
              <a:t>Larman</a:t>
            </a:r>
            <a:endParaRPr lang="es-AR" dirty="0" smtClean="0"/>
          </a:p>
          <a:p>
            <a:r>
              <a:rPr lang="es-AR" dirty="0" err="1" smtClean="0"/>
              <a:t>ScrumAlliance</a:t>
            </a:r>
            <a:endParaRPr lang="es-AR" dirty="0" smtClean="0"/>
          </a:p>
          <a:p>
            <a:r>
              <a:rPr lang="es-AR" dirty="0" smtClean="0"/>
              <a:t>Google</a:t>
            </a:r>
            <a:endParaRPr lang="es-AR" dirty="0"/>
          </a:p>
        </p:txBody>
      </p:sp>
    </p:spTree>
    <p:extLst>
      <p:ext uri="{BB962C8B-B14F-4D97-AF65-F5344CB8AC3E}">
        <p14:creationId xmlns:p14="http://schemas.microsoft.com/office/powerpoint/2010/main" val="10895703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FURPS+</a:t>
            </a:r>
            <a:endParaRPr lang="es-AR" dirty="0"/>
          </a:p>
        </p:txBody>
      </p:sp>
      <p:sp>
        <p:nvSpPr>
          <p:cNvPr id="3" name="2 Marcador de contenido"/>
          <p:cNvSpPr>
            <a:spLocks noGrp="1"/>
          </p:cNvSpPr>
          <p:nvPr>
            <p:ph idx="1"/>
          </p:nvPr>
        </p:nvSpPr>
        <p:spPr>
          <a:xfrm>
            <a:off x="457200" y="1600200"/>
            <a:ext cx="8229600" cy="5257800"/>
          </a:xfrm>
        </p:spPr>
        <p:txBody>
          <a:bodyPr>
            <a:normAutofit fontScale="92500" lnSpcReduction="10000"/>
          </a:bodyPr>
          <a:lstStyle/>
          <a:p>
            <a:r>
              <a:rPr lang="es-AR" b="1" dirty="0" err="1"/>
              <a:t>F</a:t>
            </a:r>
            <a:r>
              <a:rPr lang="es-AR" dirty="0" err="1"/>
              <a:t>unctionality</a:t>
            </a:r>
            <a:r>
              <a:rPr lang="es-AR" dirty="0"/>
              <a:t> (Funcionalidad)</a:t>
            </a:r>
            <a:endParaRPr lang="es-AR" dirty="0" smtClean="0"/>
          </a:p>
          <a:p>
            <a:r>
              <a:rPr lang="es-AR" b="1" dirty="0" err="1"/>
              <a:t>U</a:t>
            </a:r>
            <a:r>
              <a:rPr lang="es-AR" dirty="0" err="1"/>
              <a:t>sability</a:t>
            </a:r>
            <a:r>
              <a:rPr lang="es-AR" dirty="0"/>
              <a:t> (Usabilidad)</a:t>
            </a:r>
            <a:endParaRPr lang="es-AR" dirty="0" smtClean="0"/>
          </a:p>
          <a:p>
            <a:r>
              <a:rPr lang="es-AR" b="1" dirty="0" err="1"/>
              <a:t>R</a:t>
            </a:r>
            <a:r>
              <a:rPr lang="es-AR" dirty="0" err="1"/>
              <a:t>eliability</a:t>
            </a:r>
            <a:r>
              <a:rPr lang="es-AR" dirty="0"/>
              <a:t> (Confiabilidad)</a:t>
            </a:r>
            <a:endParaRPr lang="es-AR" dirty="0" smtClean="0"/>
          </a:p>
          <a:p>
            <a:r>
              <a:rPr lang="es-AR" b="1" dirty="0"/>
              <a:t>P</a:t>
            </a:r>
            <a:r>
              <a:rPr lang="es-AR" dirty="0"/>
              <a:t>erformance (Rendimiento)</a:t>
            </a:r>
            <a:endParaRPr lang="es-AR" dirty="0" smtClean="0"/>
          </a:p>
          <a:p>
            <a:r>
              <a:rPr lang="es-AR" b="1" dirty="0" err="1"/>
              <a:t>S</a:t>
            </a:r>
            <a:r>
              <a:rPr lang="es-AR" dirty="0" err="1"/>
              <a:t>upportability</a:t>
            </a:r>
            <a:r>
              <a:rPr lang="es-AR" dirty="0"/>
              <a:t> (Soporte</a:t>
            </a:r>
            <a:r>
              <a:rPr lang="es-AR" dirty="0" smtClean="0"/>
              <a:t>)</a:t>
            </a:r>
          </a:p>
          <a:p>
            <a:pPr marL="171450" indent="-171450"/>
            <a:r>
              <a:rPr lang="es-AR" b="1" dirty="0" smtClean="0"/>
              <a:t>+</a:t>
            </a:r>
          </a:p>
          <a:p>
            <a:pPr marL="571500" lvl="1" indent="-171450"/>
            <a:r>
              <a:rPr lang="es-AR" dirty="0" smtClean="0"/>
              <a:t>Restricciones </a:t>
            </a:r>
            <a:r>
              <a:rPr lang="es-AR" dirty="0"/>
              <a:t>de </a:t>
            </a:r>
            <a:r>
              <a:rPr lang="es-AR" dirty="0" smtClean="0"/>
              <a:t>diseño</a:t>
            </a:r>
            <a:endParaRPr lang="es-AR" dirty="0"/>
          </a:p>
          <a:p>
            <a:pPr marL="571500" lvl="1" indent="-171450"/>
            <a:r>
              <a:rPr lang="es-AR" dirty="0"/>
              <a:t>Restricciones de </a:t>
            </a:r>
            <a:r>
              <a:rPr lang="es-AR" dirty="0" smtClean="0"/>
              <a:t>implementación</a:t>
            </a:r>
            <a:endParaRPr lang="es-AR" dirty="0"/>
          </a:p>
          <a:p>
            <a:pPr marL="571500" lvl="1" indent="-171450"/>
            <a:r>
              <a:rPr lang="es-AR" dirty="0"/>
              <a:t>Restricciones de </a:t>
            </a:r>
            <a:r>
              <a:rPr lang="es-AR" dirty="0" smtClean="0"/>
              <a:t>interface</a:t>
            </a:r>
            <a:endParaRPr lang="es-AR" dirty="0"/>
          </a:p>
          <a:p>
            <a:pPr marL="571500" lvl="1" indent="-171450"/>
            <a:r>
              <a:rPr lang="es-AR" dirty="0"/>
              <a:t>Restricciones </a:t>
            </a:r>
            <a:r>
              <a:rPr lang="es-AR" dirty="0" smtClean="0"/>
              <a:t>físicas</a:t>
            </a:r>
            <a:endParaRPr lang="es-AR" dirty="0"/>
          </a:p>
          <a:p>
            <a:endParaRPr lang="es-AR" b="1" dirty="0" smtClean="0"/>
          </a:p>
          <a:p>
            <a:pPr lvl="1"/>
            <a:endParaRPr lang="es-AR" b="1" dirty="0"/>
          </a:p>
        </p:txBody>
      </p:sp>
    </p:spTree>
    <p:extLst>
      <p:ext uri="{BB962C8B-B14F-4D97-AF65-F5344CB8AC3E}">
        <p14:creationId xmlns:p14="http://schemas.microsoft.com/office/powerpoint/2010/main" val="249230410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FURPS+</a:t>
            </a:r>
            <a:endParaRPr lang="es-AR" dirty="0"/>
          </a:p>
        </p:txBody>
      </p:sp>
      <p:pic>
        <p:nvPicPr>
          <p:cNvPr id="4" name="3 Marcador de contenido"/>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043608" y="1556792"/>
            <a:ext cx="7344816" cy="5301306"/>
          </a:xfrm>
        </p:spPr>
      </p:pic>
      <p:sp>
        <p:nvSpPr>
          <p:cNvPr id="3" name="2 CuadroTexto"/>
          <p:cNvSpPr txBox="1"/>
          <p:nvPr/>
        </p:nvSpPr>
        <p:spPr>
          <a:xfrm>
            <a:off x="-612576" y="0"/>
            <a:ext cx="461665" cy="924292"/>
          </a:xfrm>
          <a:prstGeom prst="rect">
            <a:avLst/>
          </a:prstGeom>
          <a:noFill/>
        </p:spPr>
        <p:txBody>
          <a:bodyPr vert="vert270" wrap="none" rtlCol="0">
            <a:spAutoFit/>
          </a:bodyPr>
          <a:lstStyle/>
          <a:p>
            <a:r>
              <a:rPr lang="es-AR" dirty="0" smtClean="0"/>
              <a:t>Opcional</a:t>
            </a:r>
            <a:endParaRPr lang="es-AR" dirty="0"/>
          </a:p>
        </p:txBody>
      </p:sp>
    </p:spTree>
    <p:extLst>
      <p:ext uri="{BB962C8B-B14F-4D97-AF65-F5344CB8AC3E}">
        <p14:creationId xmlns:p14="http://schemas.microsoft.com/office/powerpoint/2010/main" val="25660955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Ingeniería de requisitos</a:t>
            </a:r>
            <a:endParaRPr lang="es-AR" dirty="0"/>
          </a:p>
        </p:txBody>
      </p:sp>
      <p:sp>
        <p:nvSpPr>
          <p:cNvPr id="3" name="2 Marcador de contenido"/>
          <p:cNvSpPr>
            <a:spLocks noGrp="1"/>
          </p:cNvSpPr>
          <p:nvPr>
            <p:ph idx="1"/>
          </p:nvPr>
        </p:nvSpPr>
        <p:spPr/>
        <p:txBody>
          <a:bodyPr>
            <a:normAutofit lnSpcReduction="10000"/>
          </a:bodyPr>
          <a:lstStyle/>
          <a:p>
            <a:r>
              <a:rPr lang="es-AR" dirty="0" smtClean="0"/>
              <a:t>Mecanismo </a:t>
            </a:r>
            <a:endParaRPr lang="es-AR" dirty="0" smtClean="0"/>
          </a:p>
          <a:p>
            <a:pPr lvl="1"/>
            <a:r>
              <a:rPr lang="es-AR" dirty="0" smtClean="0"/>
              <a:t>Comprender lo que el cliente quiere</a:t>
            </a:r>
          </a:p>
          <a:p>
            <a:pPr lvl="1"/>
            <a:r>
              <a:rPr lang="es-AR" dirty="0" smtClean="0"/>
              <a:t>Analizar necesidades</a:t>
            </a:r>
          </a:p>
          <a:p>
            <a:pPr lvl="1"/>
            <a:r>
              <a:rPr lang="es-AR" dirty="0" smtClean="0"/>
              <a:t>Evaluar factibilidad</a:t>
            </a:r>
          </a:p>
          <a:p>
            <a:pPr lvl="1"/>
            <a:r>
              <a:rPr lang="es-AR" dirty="0" smtClean="0"/>
              <a:t>Validar la especificación</a:t>
            </a:r>
          </a:p>
          <a:p>
            <a:endParaRPr lang="es-AR" dirty="0"/>
          </a:p>
          <a:p>
            <a:pPr marL="0" indent="0">
              <a:buNone/>
            </a:pPr>
            <a:endParaRPr lang="es-AR" b="1" i="1" dirty="0" smtClean="0"/>
          </a:p>
          <a:p>
            <a:pPr marL="0" indent="0" algn="r">
              <a:buNone/>
            </a:pPr>
            <a:r>
              <a:rPr lang="es-AR" b="1" i="1" dirty="0" smtClean="0"/>
              <a:t>“Puente </a:t>
            </a:r>
            <a:r>
              <a:rPr lang="es-AR" b="1" i="1" dirty="0"/>
              <a:t>hacia el diseño y construcción</a:t>
            </a:r>
            <a:r>
              <a:rPr lang="es-AR" b="1" i="1" dirty="0" smtClean="0"/>
              <a:t>.”</a:t>
            </a:r>
            <a:endParaRPr lang="es-AR" b="1" i="1" dirty="0"/>
          </a:p>
          <a:p>
            <a:endParaRPr lang="es-AR" dirty="0"/>
          </a:p>
        </p:txBody>
      </p:sp>
    </p:spTree>
    <p:extLst>
      <p:ext uri="{BB962C8B-B14F-4D97-AF65-F5344CB8AC3E}">
        <p14:creationId xmlns:p14="http://schemas.microsoft.com/office/powerpoint/2010/main" val="22090583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a:t>Ingeniería de requisitos</a:t>
            </a:r>
          </a:p>
        </p:txBody>
      </p:sp>
      <p:sp>
        <p:nvSpPr>
          <p:cNvPr id="3" name="2 Marcador de contenido"/>
          <p:cNvSpPr>
            <a:spLocks noGrp="1"/>
          </p:cNvSpPr>
          <p:nvPr>
            <p:ph idx="1"/>
          </p:nvPr>
        </p:nvSpPr>
        <p:spPr/>
        <p:txBody>
          <a:bodyPr>
            <a:normAutofit/>
          </a:bodyPr>
          <a:lstStyle/>
          <a:p>
            <a:r>
              <a:rPr lang="es-AR" dirty="0" smtClean="0"/>
              <a:t>Inicio</a:t>
            </a:r>
          </a:p>
          <a:p>
            <a:r>
              <a:rPr lang="es-AR" dirty="0" smtClean="0"/>
              <a:t>Obtención</a:t>
            </a:r>
          </a:p>
          <a:p>
            <a:r>
              <a:rPr lang="es-AR" dirty="0" smtClean="0"/>
              <a:t>Elaboración</a:t>
            </a:r>
          </a:p>
          <a:p>
            <a:r>
              <a:rPr lang="es-AR" dirty="0" smtClean="0"/>
              <a:t>Negociación</a:t>
            </a:r>
          </a:p>
          <a:p>
            <a:r>
              <a:rPr lang="es-AR" dirty="0" smtClean="0"/>
              <a:t>Especificación</a:t>
            </a:r>
          </a:p>
          <a:p>
            <a:r>
              <a:rPr lang="es-AR" dirty="0" smtClean="0"/>
              <a:t>Validación</a:t>
            </a:r>
          </a:p>
          <a:p>
            <a:r>
              <a:rPr lang="es-AR" dirty="0" smtClean="0"/>
              <a:t>Gestión</a:t>
            </a:r>
          </a:p>
          <a:p>
            <a:endParaRPr lang="es-AR" dirty="0"/>
          </a:p>
        </p:txBody>
      </p:sp>
    </p:spTree>
    <p:extLst>
      <p:ext uri="{BB962C8B-B14F-4D97-AF65-F5344CB8AC3E}">
        <p14:creationId xmlns:p14="http://schemas.microsoft.com/office/powerpoint/2010/main" val="171483801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AR" dirty="0" smtClean="0"/>
              <a:t>RUP</a:t>
            </a:r>
            <a:endParaRPr lang="es-AR" dirty="0"/>
          </a:p>
        </p:txBody>
      </p:sp>
      <p:pic>
        <p:nvPicPr>
          <p:cNvPr id="4" name="3 Marcador de contenido"/>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1628800"/>
            <a:ext cx="8280919" cy="5040560"/>
          </a:xfrm>
        </p:spPr>
      </p:pic>
    </p:spTree>
    <p:extLst>
      <p:ext uri="{BB962C8B-B14F-4D97-AF65-F5344CB8AC3E}">
        <p14:creationId xmlns:p14="http://schemas.microsoft.com/office/powerpoint/2010/main" val="173279946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plate_01">
  <a:themeElements>
    <a:clrScheme name="Engee">
      <a:dk1>
        <a:sysClr val="windowText" lastClr="000000"/>
      </a:dk1>
      <a:lt1>
        <a:sysClr val="window" lastClr="FFFFFF"/>
      </a:lt1>
      <a:dk2>
        <a:srgbClr val="4E3B30"/>
      </a:dk2>
      <a:lt2>
        <a:srgbClr val="FBEEC9"/>
      </a:lt2>
      <a:accent1>
        <a:srgbClr val="F0A22E"/>
      </a:accent1>
      <a:accent2>
        <a:srgbClr val="811717"/>
      </a:accent2>
      <a:accent3>
        <a:srgbClr val="E2A200"/>
      </a:accent3>
      <a:accent4>
        <a:srgbClr val="C3986D"/>
      </a:accent4>
      <a:accent5>
        <a:srgbClr val="A19574"/>
      </a:accent5>
      <a:accent6>
        <a:srgbClr val="C17529"/>
      </a:accent6>
      <a:hlink>
        <a:srgbClr val="AD1F1F"/>
      </a:hlink>
      <a:folHlink>
        <a:srgbClr val="FFC42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template_01</Template>
  <TotalTime>1024</TotalTime>
  <Words>1676</Words>
  <Application>Microsoft Office PowerPoint</Application>
  <PresentationFormat>Presentación en pantalla (4:3)</PresentationFormat>
  <Paragraphs>394</Paragraphs>
  <Slides>41</Slides>
  <Notes>22</Notes>
  <HiddenSlides>0</HiddenSlides>
  <MMClips>0</MMClips>
  <ScaleCrop>false</ScaleCrop>
  <HeadingPairs>
    <vt:vector size="4" baseType="variant">
      <vt:variant>
        <vt:lpstr>Tema</vt:lpstr>
      </vt:variant>
      <vt:variant>
        <vt:i4>1</vt:i4>
      </vt:variant>
      <vt:variant>
        <vt:lpstr>Títulos de diapositiva</vt:lpstr>
      </vt:variant>
      <vt:variant>
        <vt:i4>41</vt:i4>
      </vt:variant>
    </vt:vector>
  </HeadingPairs>
  <TitlesOfParts>
    <vt:vector size="42" baseType="lpstr">
      <vt:lpstr>template_01</vt:lpstr>
      <vt:lpstr>Introducción al Análisis y Relevamiento</vt:lpstr>
      <vt:lpstr>Introducción</vt:lpstr>
      <vt:lpstr>Ingeniería de Requisitos</vt:lpstr>
      <vt:lpstr>Requerimientos</vt:lpstr>
      <vt:lpstr>FURPS+</vt:lpstr>
      <vt:lpstr>FURPS+</vt:lpstr>
      <vt:lpstr>Ingeniería de requisitos</vt:lpstr>
      <vt:lpstr>Ingeniería de requisitos</vt:lpstr>
      <vt:lpstr>RUP</vt:lpstr>
      <vt:lpstr>Cliente vs Usuario final</vt:lpstr>
      <vt:lpstr>Técnicas de recolección</vt:lpstr>
      <vt:lpstr>Técnicas de recolección</vt:lpstr>
      <vt:lpstr>Viewpoints Oriented  Requirements Definition(VORD) </vt:lpstr>
      <vt:lpstr>Joint Application Design (JAD)</vt:lpstr>
      <vt:lpstr>Técnicas de priorización</vt:lpstr>
      <vt:lpstr>Priorización</vt:lpstr>
      <vt:lpstr>MoSCoW</vt:lpstr>
      <vt:lpstr>Modelo Kano</vt:lpstr>
      <vt:lpstr>The walking skeleton</vt:lpstr>
      <vt:lpstr>Tipos de documentación</vt:lpstr>
      <vt:lpstr>Tipos de documentación</vt:lpstr>
      <vt:lpstr>Memorándums técnicos</vt:lpstr>
      <vt:lpstr>UML</vt:lpstr>
      <vt:lpstr>Modelo de dominio </vt:lpstr>
      <vt:lpstr>Documentación técnica</vt:lpstr>
      <vt:lpstr>Casos de Uso</vt:lpstr>
      <vt:lpstr>Caso de uso</vt:lpstr>
      <vt:lpstr>Historias de usuarios </vt:lpstr>
      <vt:lpstr>Historia de usuario</vt:lpstr>
      <vt:lpstr>CUs vs Historias de usuario</vt:lpstr>
      <vt:lpstr>CUs vs Historias de usuario</vt:lpstr>
      <vt:lpstr>Big picture</vt:lpstr>
      <vt:lpstr>Big picture</vt:lpstr>
      <vt:lpstr>TreeMap</vt:lpstr>
      <vt:lpstr>Visual Story Mapping</vt:lpstr>
      <vt:lpstr>Roadmap</vt:lpstr>
      <vt:lpstr>Tips</vt:lpstr>
      <vt:lpstr>Tips</vt:lpstr>
      <vt:lpstr>Conclusión</vt:lpstr>
      <vt:lpstr>¿Consultas?</vt:lpstr>
      <vt:lpstr>Referencias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Análisis y Relevamiento</dc:title>
  <dc:creator>Andres Grosso</dc:creator>
  <cp:lastModifiedBy>Andres Grosso</cp:lastModifiedBy>
  <cp:revision>119</cp:revision>
  <dcterms:created xsi:type="dcterms:W3CDTF">2014-07-04T22:54:56Z</dcterms:created>
  <dcterms:modified xsi:type="dcterms:W3CDTF">2014-07-18T21:28:16Z</dcterms:modified>
</cp:coreProperties>
</file>